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6" r:id="rId3"/>
    <p:sldId id="265" r:id="rId4"/>
    <p:sldId id="268" r:id="rId5"/>
    <p:sldId id="269" r:id="rId6"/>
    <p:sldId id="270" r:id="rId7"/>
    <p:sldId id="271" r:id="rId8"/>
    <p:sldId id="274" r:id="rId9"/>
    <p:sldId id="276" r:id="rId10"/>
    <p:sldId id="277" r:id="rId11"/>
    <p:sldId id="278" r:id="rId12"/>
    <p:sldId id="279"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5" autoAdjust="0"/>
    <p:restoredTop sz="67510" autoAdjust="0"/>
  </p:normalViewPr>
  <p:slideViewPr>
    <p:cSldViewPr snapToGrid="0">
      <p:cViewPr varScale="1">
        <p:scale>
          <a:sx n="86" d="100"/>
          <a:sy n="86"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F2F47-E74E-435F-B27B-93F16A9EF226}" type="datetimeFigureOut">
              <a:rPr lang="en-US" smtClean="0"/>
              <a:t>3/14/18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333EA-8370-4190-876F-F916261A5AE7}" type="slidenum">
              <a:rPr lang="en-US" smtClean="0"/>
              <a:t>‹#›</a:t>
            </a:fld>
            <a:endParaRPr lang="en-US"/>
          </a:p>
        </p:txBody>
      </p:sp>
    </p:spTree>
    <p:extLst>
      <p:ext uri="{BB962C8B-B14F-4D97-AF65-F5344CB8AC3E}">
        <p14:creationId xmlns:p14="http://schemas.microsoft.com/office/powerpoint/2010/main" val="100620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333EA-8370-4190-876F-F916261A5AE7}" type="slidenum">
              <a:rPr lang="en-US" smtClean="0"/>
              <a:t>1</a:t>
            </a:fld>
            <a:endParaRPr lang="en-US"/>
          </a:p>
        </p:txBody>
      </p:sp>
    </p:spTree>
    <p:extLst>
      <p:ext uri="{BB962C8B-B14F-4D97-AF65-F5344CB8AC3E}">
        <p14:creationId xmlns:p14="http://schemas.microsoft.com/office/powerpoint/2010/main" val="103211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43584" rtl="0" eaLnBrk="1" fontAlgn="auto" latinLnBrk="0" hangingPunct="1">
              <a:lnSpc>
                <a:spcPct val="100000"/>
              </a:lnSpc>
              <a:spcBef>
                <a:spcPts val="0"/>
              </a:spcBef>
              <a:spcAft>
                <a:spcPts val="0"/>
              </a:spcAft>
              <a:buClrTx/>
              <a:buSzTx/>
              <a:buFontTx/>
              <a:buNone/>
              <a:tabLst/>
              <a:defRPr/>
            </a:pPr>
            <a:fld id="{BFCBC537-6501-44B4-B775-9198576FCA5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4358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191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Applications and environments</a:t>
            </a:r>
            <a:r>
              <a:rPr lang="en-US" baseline="0" dirty="0"/>
              <a:t> do not always need to be up and running for 24 hours, seven days a week.</a:t>
            </a:r>
          </a:p>
          <a:p>
            <a:pPr marL="171450" indent="-171450">
              <a:buFont typeface="Arial" panose="020B0604020202020204" pitchFamily="34" charset="0"/>
              <a:buChar char="•"/>
            </a:pPr>
            <a:r>
              <a:rPr lang="en-US" baseline="0" dirty="0"/>
              <a:t>Different workloads typically exhibit different usage patterns and it would be ideal if the underlying infrastructure could adjust automatically to conform to actual requirements.</a:t>
            </a:r>
          </a:p>
          <a:p>
            <a:pPr marL="171450" indent="-171450">
              <a:buFont typeface="Arial" panose="020B0604020202020204" pitchFamily="34" charset="0"/>
              <a:buChar char="•"/>
            </a:pPr>
            <a:r>
              <a:rPr lang="en-US" baseline="0" dirty="0"/>
              <a:t>A</a:t>
            </a:r>
            <a:r>
              <a:rPr lang="en-US" sz="900" kern="1200" dirty="0">
                <a:solidFill>
                  <a:schemeClr val="tx1"/>
                </a:solidFill>
                <a:effectLst/>
                <a:latin typeface="Segoe UI Light" pitchFamily="34" charset="0"/>
                <a:ea typeface="+mn-ea"/>
                <a:cs typeface="+mn-cs"/>
              </a:rPr>
              <a:t>ccording to industry reports, development and test infrastructure typically runs at a low utilization rate of approximately 20 percent, which leads to over-provisioning of costly resources when buying hardware exclusively for dev and test purposes.</a:t>
            </a:r>
          </a:p>
          <a:p>
            <a:pPr marL="171450" indent="-171450">
              <a:buFont typeface="Arial" panose="020B0604020202020204" pitchFamily="34" charset="0"/>
              <a:buChar char="•"/>
            </a:pPr>
            <a:r>
              <a:rPr lang="en-US" baseline="0" dirty="0"/>
              <a:t>In a nutshell: if you do not need the compute and storage resources all the time, you should not be forced to pay for them.</a:t>
            </a:r>
          </a:p>
          <a:p>
            <a:pPr marL="171450" indent="-171450">
              <a:buFont typeface="Arial" panose="020B0604020202020204" pitchFamily="34" charset="0"/>
              <a:buChar char="•"/>
            </a:pPr>
            <a:r>
              <a:rPr lang="en-US" baseline="0" dirty="0"/>
              <a:t>That is the beauty of cloud computing: cloud resources can scale based on actual demand. If resources are not needed they are simply switched off and de-commissioned. If they are needed again, then they are brought back, without delay.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Which of these patterns fit your business?</a:t>
            </a: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20494D8-28DF-4F2B-839D-74D8E4BAB5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3/14/18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825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Message: This answers the question of “What can we STOP providing?” This slide focuses on the different slices of work that could be off-loaded.</a:t>
            </a:r>
            <a:r>
              <a:rPr lang="en-US" baseline="0" dirty="0"/>
              <a:t> The cloud isn’t an all-or-nothing, but it about finding a workload that makes sense to move, so you don’t have to incur the overhead.</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3/14/18 9:32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26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0825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Now you have finished the what is Azure section you want to do a few things – you want them to explain the trust model and give them some comfort they are not the first here – it’s a safe bet.</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lvl="0"/>
            <a:r>
              <a:rPr lang="en-US" sz="1200" b="1" kern="1200" dirty="0">
                <a:solidFill>
                  <a:schemeClr val="tx1"/>
                </a:solidFill>
                <a:effectLst/>
                <a:latin typeface="Segoe UI Light" pitchFamily="34" charset="0"/>
                <a:ea typeface="ＭＳ Ｐゴシック" charset="0"/>
                <a:cs typeface="ＭＳ Ｐゴシック" charset="0"/>
              </a:rPr>
              <a:t>Key</a:t>
            </a:r>
            <a:r>
              <a:rPr lang="en-US" sz="1200" b="1" kern="1200" baseline="0" dirty="0">
                <a:solidFill>
                  <a:schemeClr val="tx1"/>
                </a:solidFill>
                <a:effectLst/>
                <a:latin typeface="Segoe UI Light" pitchFamily="34" charset="0"/>
                <a:ea typeface="ＭＳ Ｐゴシック" charset="0"/>
                <a:cs typeface="ＭＳ Ｐゴシック" charset="0"/>
              </a:rPr>
              <a:t>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Azure</a:t>
            </a:r>
            <a:r>
              <a:rPr lang="en-US" sz="1200" baseline="0" dirty="0"/>
              <a:t> </a:t>
            </a:r>
            <a:r>
              <a:rPr lang="en-US" sz="1200" dirty="0"/>
              <a:t>Compliance makes it easier for first parties</a:t>
            </a:r>
            <a:r>
              <a:rPr lang="en-US" sz="1200" baseline="0" dirty="0"/>
              <a:t> and end customers</a:t>
            </a:r>
            <a:r>
              <a:rPr lang="en-US" sz="1200" dirty="0"/>
              <a:t> to fulfill their own compliance obligations</a:t>
            </a:r>
            <a:r>
              <a:rPr lang="en-US" sz="1200" baseline="0" dirty="0"/>
              <a:t> across globally regulatory and industry standards.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t>Explain the FUNDAMENTAL TRUST model.  These organizations (above) we let into our data centers and they attest that we do all the things on their list of controls.  You (the customer) have to trust these organizations.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t>You still OWN much of the work to make your systems compliant – we have the platform and the capabilities – but you have to decide to use them (example you have to decide to encrypt virtual disks for your VM’s – or NOT).</a:t>
            </a:r>
          </a:p>
          <a:p>
            <a:pPr marL="171450" lvl="0" indent="-171450">
              <a:buFont typeface="Arial" panose="020B0604020202020204" pitchFamily="34" charset="0"/>
              <a:buChar cha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a:t>Transition to NEXT Slide:</a:t>
            </a:r>
            <a:r>
              <a:rPr lang="en-US" baseline="0" dirty="0"/>
              <a:t>  Are you the first to do this… Of course not…</a:t>
            </a:r>
            <a:endParaRPr lang="en-US" b="1"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EFAA0E1-D50F-41BC-9414-849274E9F061}"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3/14/18 9:32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9171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dirty="0">
                <a:solidFill>
                  <a:schemeClr val="bg1"/>
                </a:solidFill>
                <a:latin typeface="Segoe UI" pitchFamily="34" charset="0"/>
              </a:rPr>
              <a:t>Points to make:</a:t>
            </a:r>
          </a:p>
          <a:p>
            <a:pPr algn="l"/>
            <a:r>
              <a:rPr lang="en-US" sz="800" dirty="0">
                <a:solidFill>
                  <a:schemeClr val="bg1"/>
                </a:solidFill>
                <a:latin typeface="Segoe UI" pitchFamily="34" charset="0"/>
              </a:rPr>
              <a:t>- Related</a:t>
            </a:r>
            <a:r>
              <a:rPr lang="en-US" sz="800" baseline="0" dirty="0">
                <a:solidFill>
                  <a:schemeClr val="bg1"/>
                </a:solidFill>
                <a:latin typeface="Segoe UI" pitchFamily="34" charset="0"/>
              </a:rPr>
              <a:t> to the compliance in terms of standards and certifications, we also provide integration and operations with other development/platform standards</a:t>
            </a:r>
            <a:endParaRPr lang="en-US" sz="800" dirty="0">
              <a:solidFill>
                <a:schemeClr val="bg1"/>
              </a:solidFill>
              <a:latin typeface="Segoe UI" pitchFamily="34" charset="0"/>
            </a:endParaRPr>
          </a:p>
          <a:p>
            <a:pPr algn="l"/>
            <a:endParaRPr lang="en-US" sz="800" dirty="0">
              <a:solidFill>
                <a:schemeClr val="bg1"/>
              </a:solidFill>
              <a:latin typeface="Segoe UI" pitchFamily="34" charset="0"/>
            </a:endParaRPr>
          </a:p>
          <a:p>
            <a:pPr algn="l"/>
            <a:r>
              <a:rPr lang="en-US" sz="800" b="1" dirty="0">
                <a:solidFill>
                  <a:schemeClr val="bg1"/>
                </a:solidFill>
                <a:latin typeface="Segoe UI" pitchFamily="34" charset="0"/>
              </a:rPr>
              <a:t>Lead in</a:t>
            </a:r>
            <a:r>
              <a:rPr lang="en-US" sz="800" dirty="0">
                <a:solidFill>
                  <a:schemeClr val="bg1"/>
                </a:solidFill>
                <a:latin typeface="Segoe UI" pitchFamily="34" charset="0"/>
              </a:rPr>
              <a:t>:</a:t>
            </a:r>
            <a:r>
              <a:rPr lang="en-US" sz="800" baseline="0" dirty="0">
                <a:solidFill>
                  <a:schemeClr val="bg1"/>
                </a:solidFill>
                <a:latin typeface="Segoe UI" pitchFamily="34" charset="0"/>
              </a:rPr>
              <a:t> </a:t>
            </a:r>
            <a:r>
              <a:rPr lang="en-US" sz="800" dirty="0">
                <a:solidFill>
                  <a:schemeClr val="bg1"/>
                </a:solidFill>
                <a:latin typeface="Segoe UI" pitchFamily="34" charset="0"/>
              </a:rPr>
              <a:t>It’s not a Microsoft world anymore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214652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43584" rtl="0" eaLnBrk="1" fontAlgn="auto" latinLnBrk="0" hangingPunct="1">
              <a:lnSpc>
                <a:spcPct val="100000"/>
              </a:lnSpc>
              <a:spcBef>
                <a:spcPts val="0"/>
              </a:spcBef>
              <a:spcAft>
                <a:spcPts val="0"/>
              </a:spcAft>
              <a:buClrTx/>
              <a:buSzTx/>
              <a:buFontTx/>
              <a:buNone/>
              <a:tabLst/>
              <a:defRPr/>
            </a:pPr>
            <a:r>
              <a:rPr lang="en-US" dirty="0"/>
              <a:t>Perform the demo or hands-on:</a:t>
            </a:r>
            <a:r>
              <a:rPr lang="en-US" baseline="0" dirty="0"/>
              <a:t> </a:t>
            </a:r>
          </a:p>
          <a:p>
            <a:pPr marL="285750" lvl="0" indent="-285750">
              <a:buFont typeface="Arial" panose="020B0604020202020204" pitchFamily="34" charset="0"/>
              <a:buChar char="•"/>
            </a:pPr>
            <a:r>
              <a:rPr lang="en-US" sz="1632" kern="1200" dirty="0">
                <a:solidFill>
                  <a:schemeClr val="tx1"/>
                </a:solidFill>
                <a:effectLst/>
                <a:latin typeface="+mn-lt"/>
                <a:ea typeface="+mn-ea"/>
                <a:cs typeface="+mn-cs"/>
              </a:rPr>
              <a:t>Azure Intro Demo</a:t>
            </a:r>
          </a:p>
          <a:p>
            <a:pPr marL="285750" indent="-285750">
              <a:buFont typeface="Arial" panose="020B0604020202020204" pitchFamily="34" charset="0"/>
              <a:buChar char="•"/>
            </a:pPr>
            <a:r>
              <a:rPr lang="en-US" sz="1632" kern="1200" dirty="0">
                <a:solidFill>
                  <a:schemeClr val="tx1"/>
                </a:solidFill>
                <a:effectLst/>
                <a:latin typeface="+mn-lt"/>
                <a:ea typeface="+mn-ea"/>
                <a:cs typeface="+mn-cs"/>
              </a:rPr>
              <a:t>Creating Azure Account Activating Visual Studio Subscription Azure Benefit</a:t>
            </a:r>
            <a:endParaRPr lang="en-US" dirty="0"/>
          </a:p>
        </p:txBody>
      </p:sp>
      <p:sp>
        <p:nvSpPr>
          <p:cNvPr id="4" name="Slide Number Placeholder 3"/>
          <p:cNvSpPr>
            <a:spLocks noGrp="1"/>
          </p:cNvSpPr>
          <p:nvPr>
            <p:ph type="sldNum" sz="quarter" idx="10"/>
          </p:nvPr>
        </p:nvSpPr>
        <p:spPr/>
        <p:txBody>
          <a:bodyPr/>
          <a:lstStyle/>
          <a:p>
            <a:pPr marL="0" marR="0" lvl="0" indent="0" algn="r" defTabSz="1243584" rtl="0" eaLnBrk="1" fontAlgn="auto" latinLnBrk="0" hangingPunct="1">
              <a:lnSpc>
                <a:spcPct val="100000"/>
              </a:lnSpc>
              <a:spcBef>
                <a:spcPts val="0"/>
              </a:spcBef>
              <a:spcAft>
                <a:spcPts val="0"/>
              </a:spcAft>
              <a:buClrTx/>
              <a:buSzTx/>
              <a:buFontTx/>
              <a:buNone/>
              <a:tabLst/>
              <a:defRPr/>
            </a:pPr>
            <a:fld id="{2BE9101E-CD87-4AEB-A19B-DEC30D1BFC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4358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1403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3/14/18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87584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3/14/18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47949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3/14/18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29588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5"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1"/>
          <p:cNvSpPr>
            <a:spLocks noGrp="1"/>
          </p:cNvSpPr>
          <p:nvPr>
            <p:ph type="title" hasCustomPrompt="1"/>
          </p:nvPr>
        </p:nvSpPr>
        <p:spPr>
          <a:xfrm>
            <a:off x="269303" y="2084186"/>
            <a:ext cx="6274911" cy="1366557"/>
          </a:xfrm>
          <a:noFill/>
        </p:spPr>
        <p:txBody>
          <a:bodyPr lIns="146304" tIns="91440" rIns="146304" bIns="91440" anchor="t" anchorCtr="0"/>
          <a:lstStyle>
            <a:lvl1pPr>
              <a:defRPr sz="5294" spc="-99" baseline="0">
                <a:solidFill>
                  <a:schemeClr val="bg1"/>
                </a:solidFill>
              </a:defRPr>
            </a:lvl1pPr>
          </a:lstStyle>
          <a:p>
            <a:r>
              <a:rPr lang="en-US" dirty="0"/>
              <a:t>Presentation title</a:t>
            </a:r>
          </a:p>
        </p:txBody>
      </p:sp>
      <p:sp>
        <p:nvSpPr>
          <p:cNvPr id="10" name="Text Placeholder 4"/>
          <p:cNvSpPr>
            <a:spLocks noGrp="1"/>
          </p:cNvSpPr>
          <p:nvPr>
            <p:ph type="body" sz="quarter" idx="12" hasCustomPrompt="1"/>
          </p:nvPr>
        </p:nvSpPr>
        <p:spPr>
          <a:xfrm>
            <a:off x="269301" y="3488909"/>
            <a:ext cx="6274912" cy="812003"/>
          </a:xfrm>
          <a:noFill/>
        </p:spPr>
        <p:txBody>
          <a:bodyPr lIns="146304" tIns="109728" rIns="146304" bIns="109728">
            <a:noAutofit/>
          </a:bodyPr>
          <a:lstStyle>
            <a:lvl1pPr marL="0" indent="0">
              <a:lnSpc>
                <a:spcPct val="150000"/>
              </a:lnSpc>
              <a:spcBef>
                <a:spcPts val="0"/>
              </a:spcBef>
              <a:buNone/>
              <a:defRPr sz="3137" spc="0" baseline="0">
                <a:solidFill>
                  <a:schemeClr val="bg1"/>
                </a:solidFill>
                <a:latin typeface="+mj-lt"/>
              </a:defRPr>
            </a:lvl1pPr>
          </a:lstStyle>
          <a:p>
            <a:pPr lvl="0"/>
            <a:r>
              <a:rPr lang="en-US" dirty="0"/>
              <a:t>Speaker Name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123275"/>
            <a:ext cx="1231945" cy="263938"/>
          </a:xfrm>
          <a:prstGeom prst="rect">
            <a:avLst/>
          </a:prstGeom>
        </p:spPr>
      </p:pic>
      <p:sp>
        <p:nvSpPr>
          <p:cNvPr id="22" name="Text Placeholder 4"/>
          <p:cNvSpPr>
            <a:spLocks noGrp="1"/>
          </p:cNvSpPr>
          <p:nvPr>
            <p:ph type="body" sz="quarter" idx="13" hasCustomPrompt="1"/>
          </p:nvPr>
        </p:nvSpPr>
        <p:spPr>
          <a:xfrm>
            <a:off x="269300" y="4315351"/>
            <a:ext cx="6274912" cy="957756"/>
          </a:xfrm>
          <a:noFill/>
        </p:spPr>
        <p:txBody>
          <a:bodyPr lIns="146304" tIns="109728" rIns="146304" bIns="109728">
            <a:noAutofit/>
          </a:bodyPr>
          <a:lstStyle>
            <a:lvl1pPr marL="0" indent="0">
              <a:lnSpc>
                <a:spcPct val="150000"/>
              </a:lnSpc>
              <a:spcBef>
                <a:spcPts val="0"/>
              </a:spcBef>
              <a:buNone/>
              <a:defRPr sz="1766" spc="0" baseline="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938593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9" name="Rectangle 8"/>
          <p:cNvSpPr/>
          <p:nvPr userDrawn="1"/>
        </p:nvSpPr>
        <p:spPr>
          <a:xfrm>
            <a:off x="2" y="0"/>
            <a:ext cx="4759201"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5"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FFFFFF"/>
              </a:solidFill>
              <a:effectLst/>
              <a:uLnTx/>
              <a:uFillTx/>
              <a:latin typeface="Segoe UI"/>
              <a:ea typeface="+mn-ea"/>
              <a:cs typeface="+mn-cs"/>
            </a:endParaRPr>
          </a:p>
        </p:txBody>
      </p:sp>
      <p:sp>
        <p:nvSpPr>
          <p:cNvPr id="5" name="Date Placeholder 4"/>
          <p:cNvSpPr>
            <a:spLocks noGrp="1"/>
          </p:cNvSpPr>
          <p:nvPr>
            <p:ph type="dt" sz="half" idx="10"/>
          </p:nvPr>
        </p:nvSpPr>
        <p:spPr/>
        <p:txBody>
          <a:bodyPr/>
          <a:lstStyle/>
          <a:p>
            <a:pPr defTabSz="1219085"/>
            <a:fld id="{B99A6A98-0376-4DF6-A029-3B694CD241A2}" type="datetimeFigureOut">
              <a:rPr lang="en-US" smtClean="0">
                <a:solidFill>
                  <a:prstClr val="black">
                    <a:tint val="75000"/>
                  </a:prstClr>
                </a:solidFill>
              </a:rPr>
              <a:pPr defTabSz="1219085"/>
              <a:t>3/14/18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08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085"/>
            <a:fld id="{242EA3DE-6F77-4DEE-9593-588F28B22F18}" type="slidenum">
              <a:rPr lang="en-US" smtClean="0">
                <a:solidFill>
                  <a:prstClr val="black">
                    <a:tint val="75000"/>
                  </a:prstClr>
                </a:solidFill>
              </a:rPr>
              <a:pPr defTabSz="1219085"/>
              <a:t>‹#›</a:t>
            </a:fld>
            <a:endParaRPr lang="en-US">
              <a:solidFill>
                <a:prstClr val="black">
                  <a:tint val="75000"/>
                </a:prstClr>
              </a:solidFill>
            </a:endParaRPr>
          </a:p>
        </p:txBody>
      </p:sp>
      <p:sp>
        <p:nvSpPr>
          <p:cNvPr id="18" name="Text Placeholder 17"/>
          <p:cNvSpPr>
            <a:spLocks noGrp="1"/>
          </p:cNvSpPr>
          <p:nvPr>
            <p:ph type="body" sz="quarter" idx="14" hasCustomPrompt="1"/>
          </p:nvPr>
        </p:nvSpPr>
        <p:spPr>
          <a:xfrm>
            <a:off x="4975470" y="1175969"/>
            <a:ext cx="6959787" cy="4746325"/>
          </a:xfrm>
        </p:spPr>
        <p:txBody>
          <a:bodyPr>
            <a:normAutofit/>
          </a:bodyPr>
          <a:lstStyle>
            <a:lvl1pPr marL="0" indent="0">
              <a:spcBef>
                <a:spcPts val="1176"/>
              </a:spcBef>
              <a:spcAft>
                <a:spcPts val="588"/>
              </a:spcAft>
              <a:buNone/>
              <a:defRPr sz="3725">
                <a:solidFill>
                  <a:srgbClr val="0078D7"/>
                </a:solidFill>
              </a:defRPr>
            </a:lvl1pPr>
          </a:lstStyle>
          <a:p>
            <a:pPr lvl="0"/>
            <a:r>
              <a:rPr lang="en-US" dirty="0"/>
              <a:t>Section title</a:t>
            </a:r>
          </a:p>
        </p:txBody>
      </p:sp>
      <p:sp>
        <p:nvSpPr>
          <p:cNvPr id="20" name="Text Placeholder 19"/>
          <p:cNvSpPr>
            <a:spLocks noGrp="1"/>
          </p:cNvSpPr>
          <p:nvPr>
            <p:ph type="body" sz="quarter" idx="15" hasCustomPrompt="1"/>
          </p:nvPr>
        </p:nvSpPr>
        <p:spPr>
          <a:xfrm>
            <a:off x="36882" y="1187876"/>
            <a:ext cx="4684443" cy="1516044"/>
          </a:xfrm>
        </p:spPr>
        <p:txBody>
          <a:bodyPr>
            <a:normAutofit/>
          </a:bodyPr>
          <a:lstStyle>
            <a:lvl1pPr marL="0" indent="0" algn="ctr">
              <a:buNone/>
              <a:defRPr sz="3920" baseline="0">
                <a:solidFill>
                  <a:schemeClr val="bg1"/>
                </a:solidFill>
              </a:defRPr>
            </a:lvl1pPr>
          </a:lstStyle>
          <a:p>
            <a:pPr lvl="0"/>
            <a:r>
              <a:rPr lang="en-US" dirty="0"/>
              <a:t>Slide headline</a:t>
            </a:r>
          </a:p>
        </p:txBody>
      </p:sp>
    </p:spTree>
    <p:extLst>
      <p:ext uri="{BB962C8B-B14F-4D97-AF65-F5344CB8AC3E}">
        <p14:creationId xmlns:p14="http://schemas.microsoft.com/office/powerpoint/2010/main" val="1238645562"/>
      </p:ext>
    </p:extLst>
  </p:cSld>
  <p:clrMapOvr>
    <a:masterClrMapping/>
  </p:clrMapOvr>
  <p:extLst>
    <p:ext uri="{DCECCB84-F9BA-43D5-87BE-67443E8EF086}">
      <p15:sldGuideLst xmlns:p15="http://schemas.microsoft.com/office/powerpoint/2012/main">
        <p15:guide id="1" orient="horz" pos="163">
          <p15:clr>
            <a:srgbClr val="FBAE40"/>
          </p15:clr>
        </p15:guide>
        <p15:guide id="2" pos="31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758907"/>
            <a:ext cx="12192000" cy="1847582"/>
          </a:xfrm>
          <a:noFill/>
        </p:spPr>
        <p:txBody>
          <a:bodyPr anchor="ctr">
            <a:normAutofit/>
          </a:bodyPr>
          <a:lstStyle>
            <a:lvl1pPr marL="0" indent="0" algn="ctr">
              <a:buNone/>
              <a:defRPr sz="5686">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430443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39" y="276735"/>
            <a:ext cx="11579159" cy="1325564"/>
          </a:xfrm>
        </p:spPr>
        <p:txBody>
          <a:bodyPr lIns="0" tIns="0" anchor="t">
            <a:normAutofit/>
          </a:bodyPr>
          <a:lstStyle>
            <a:lvl1pPr algn="ctr">
              <a:defRPr sz="4312" baseline="0">
                <a:solidFill>
                  <a:srgbClr val="50505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pPr defTabSz="1219085"/>
            <a:fld id="{B99A6A98-0376-4DF6-A029-3B694CD241A2}" type="datetimeFigureOut">
              <a:rPr lang="en-US" smtClean="0">
                <a:solidFill>
                  <a:prstClr val="black">
                    <a:tint val="75000"/>
                  </a:prstClr>
                </a:solidFill>
              </a:rPr>
              <a:pPr defTabSz="1219085"/>
              <a:t>3/14/18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1219085"/>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219085"/>
            <a:fld id="{242EA3DE-6F77-4DEE-9593-588F28B22F18}" type="slidenum">
              <a:rPr lang="en-US" smtClean="0">
                <a:solidFill>
                  <a:prstClr val="black">
                    <a:tint val="75000"/>
                  </a:prstClr>
                </a:solidFill>
              </a:rPr>
              <a:pPr defTabSz="1219085"/>
              <a:t>‹#›</a:t>
            </a:fld>
            <a:endParaRPr lang="en-US">
              <a:solidFill>
                <a:prstClr val="black">
                  <a:tint val="75000"/>
                </a:prstClr>
              </a:solidFill>
            </a:endParaRPr>
          </a:p>
        </p:txBody>
      </p:sp>
    </p:spTree>
    <p:extLst>
      <p:ext uri="{BB962C8B-B14F-4D97-AF65-F5344CB8AC3E}">
        <p14:creationId xmlns:p14="http://schemas.microsoft.com/office/powerpoint/2010/main" val="1877598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9085"/>
            <a:fld id="{B99A6A98-0376-4DF6-A029-3B694CD241A2}" type="datetimeFigureOut">
              <a:rPr lang="en-US" smtClean="0">
                <a:solidFill>
                  <a:prstClr val="black">
                    <a:tint val="75000"/>
                  </a:prstClr>
                </a:solidFill>
              </a:rPr>
              <a:pPr defTabSz="1219085"/>
              <a:t>3/14/18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121908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219085"/>
            <a:fld id="{242EA3DE-6F77-4DEE-9593-588F28B22F18}" type="slidenum">
              <a:rPr lang="en-US" smtClean="0">
                <a:solidFill>
                  <a:prstClr val="black">
                    <a:tint val="75000"/>
                  </a:prstClr>
                </a:solidFill>
              </a:rPr>
              <a:pPr defTabSz="1219085"/>
              <a:t>‹#›</a:t>
            </a:fld>
            <a:endParaRPr lang="en-US">
              <a:solidFill>
                <a:prstClr val="black">
                  <a:tint val="75000"/>
                </a:prstClr>
              </a:solidFill>
            </a:endParaRPr>
          </a:p>
        </p:txBody>
      </p:sp>
    </p:spTree>
    <p:extLst>
      <p:ext uri="{BB962C8B-B14F-4D97-AF65-F5344CB8AC3E}">
        <p14:creationId xmlns:p14="http://schemas.microsoft.com/office/powerpoint/2010/main" val="1680574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2527779"/>
            <a:ext cx="12192000" cy="1847582"/>
          </a:xfrm>
          <a:noFill/>
        </p:spPr>
        <p:txBody>
          <a:bodyPr anchor="ctr">
            <a:normAutofit/>
          </a:bodyPr>
          <a:lstStyle>
            <a:lvl1pPr marL="0" indent="0" algn="ctr">
              <a:buNone/>
              <a:defRPr sz="43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2335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3/14/18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6232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3/14/18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12709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3/14/18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78746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3/14/18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4508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3/14/18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39767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3/14/18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328868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3/14/18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69272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3/14/18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14513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3/14/18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1170405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6A98-0376-4DF6-A029-3B694CD241A2}" type="datetimeFigureOut">
              <a:rPr lang="en-US" smtClean="0"/>
              <a:t>3/14/18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EA3DE-6F77-4DEE-9593-588F28B22F18}" type="slidenum">
              <a:rPr lang="en-US" smtClean="0"/>
              <a:t>‹#›</a:t>
            </a:fld>
            <a:endParaRPr lang="en-US"/>
          </a:p>
        </p:txBody>
      </p:sp>
    </p:spTree>
    <p:extLst>
      <p:ext uri="{BB962C8B-B14F-4D97-AF65-F5344CB8AC3E}">
        <p14:creationId xmlns:p14="http://schemas.microsoft.com/office/powerpoint/2010/main" val="21939959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165" rtl="0" eaLnBrk="1" latinLnBrk="0" hangingPunct="1">
        <a:lnSpc>
          <a:spcPct val="90000"/>
        </a:lnSpc>
        <a:spcBef>
          <a:spcPct val="0"/>
        </a:spcBef>
        <a:buNone/>
        <a:defRPr sz="4704" kern="1200">
          <a:solidFill>
            <a:srgbClr val="505050"/>
          </a:solidFill>
          <a:latin typeface="+mj-lt"/>
          <a:ea typeface="+mj-ea"/>
          <a:cs typeface="+mj-cs"/>
        </a:defRPr>
      </a:lvl1pPr>
    </p:titleStyle>
    <p:bodyStyle>
      <a:lvl1pPr marL="228540" indent="-228540" algn="l" defTabSz="914165" rtl="0" eaLnBrk="1" latinLnBrk="0" hangingPunct="1">
        <a:lnSpc>
          <a:spcPct val="90000"/>
        </a:lnSpc>
        <a:spcBef>
          <a:spcPts val="1000"/>
        </a:spcBef>
        <a:buFont typeface="Arial" panose="020B0604020202020204" pitchFamily="34" charset="0"/>
        <a:buChar char="•"/>
        <a:defRPr sz="3920" kern="1200">
          <a:solidFill>
            <a:srgbClr val="505050"/>
          </a:solidFill>
          <a:latin typeface="+mj-lt"/>
          <a:ea typeface="+mn-ea"/>
          <a:cs typeface="+mn-cs"/>
        </a:defRPr>
      </a:lvl1pPr>
      <a:lvl2pPr marL="685623" indent="-228540" algn="l" defTabSz="914165" rtl="0" eaLnBrk="1" latinLnBrk="0" hangingPunct="1">
        <a:lnSpc>
          <a:spcPct val="90000"/>
        </a:lnSpc>
        <a:spcBef>
          <a:spcPts val="500"/>
        </a:spcBef>
        <a:buFont typeface="Arial" panose="020B0604020202020204" pitchFamily="34" charset="0"/>
        <a:buChar char="•"/>
        <a:defRPr sz="2353" kern="1200">
          <a:solidFill>
            <a:srgbClr val="505050"/>
          </a:solidFill>
          <a:latin typeface="+mn-lt"/>
          <a:ea typeface="+mn-ea"/>
          <a:cs typeface="+mn-cs"/>
        </a:defRPr>
      </a:lvl2pPr>
      <a:lvl3pPr marL="1142706" indent="-228540" algn="l" defTabSz="914165" rtl="0" eaLnBrk="1" latinLnBrk="0" hangingPunct="1">
        <a:lnSpc>
          <a:spcPct val="90000"/>
        </a:lnSpc>
        <a:spcBef>
          <a:spcPts val="500"/>
        </a:spcBef>
        <a:buFont typeface="Arial" panose="020B0604020202020204" pitchFamily="34" charset="0"/>
        <a:buChar char="•"/>
        <a:defRPr sz="1961" kern="1200">
          <a:solidFill>
            <a:srgbClr val="505050"/>
          </a:solidFill>
          <a:latin typeface="+mn-lt"/>
          <a:ea typeface="+mn-ea"/>
          <a:cs typeface="+mn-cs"/>
        </a:defRPr>
      </a:lvl3pPr>
      <a:lvl4pPr marL="1599788" indent="-228540" algn="l" defTabSz="914165" rtl="0" eaLnBrk="1" latinLnBrk="0" hangingPunct="1">
        <a:lnSpc>
          <a:spcPct val="90000"/>
        </a:lnSpc>
        <a:spcBef>
          <a:spcPts val="500"/>
        </a:spcBef>
        <a:buFont typeface="Arial" panose="020B0604020202020204" pitchFamily="34" charset="0"/>
        <a:buChar char="•"/>
        <a:defRPr sz="1800" kern="1200">
          <a:solidFill>
            <a:srgbClr val="505050"/>
          </a:solidFill>
          <a:latin typeface="+mn-lt"/>
          <a:ea typeface="+mn-ea"/>
          <a:cs typeface="+mn-cs"/>
        </a:defRPr>
      </a:lvl4pPr>
      <a:lvl5pPr marL="2056870" indent="-228540" algn="l" defTabSz="914165" rtl="0" eaLnBrk="1" latinLnBrk="0" hangingPunct="1">
        <a:lnSpc>
          <a:spcPct val="90000"/>
        </a:lnSpc>
        <a:spcBef>
          <a:spcPts val="500"/>
        </a:spcBef>
        <a:buFont typeface="Arial" panose="020B0604020202020204" pitchFamily="34" charset="0"/>
        <a:buChar char="•"/>
        <a:defRPr sz="1800" kern="1200">
          <a:solidFill>
            <a:srgbClr val="505050"/>
          </a:solidFill>
          <a:latin typeface="+mn-lt"/>
          <a:ea typeface="+mn-ea"/>
          <a:cs typeface="+mn-cs"/>
        </a:defRPr>
      </a:lvl5pPr>
      <a:lvl6pPr marL="2513954"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34"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16"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98"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3"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47" algn="l" defTabSz="914165" rtl="0" eaLnBrk="1" latinLnBrk="0" hangingPunct="1">
        <a:defRPr sz="1800" kern="1200">
          <a:solidFill>
            <a:schemeClr val="tx1"/>
          </a:solidFill>
          <a:latin typeface="+mn-lt"/>
          <a:ea typeface="+mn-ea"/>
          <a:cs typeface="+mn-cs"/>
        </a:defRPr>
      </a:lvl4pPr>
      <a:lvl5pPr marL="1828328" algn="l" defTabSz="914165" rtl="0" eaLnBrk="1" latinLnBrk="0" hangingPunct="1">
        <a:defRPr sz="1800" kern="1200">
          <a:solidFill>
            <a:schemeClr val="tx1"/>
          </a:solidFill>
          <a:latin typeface="+mn-lt"/>
          <a:ea typeface="+mn-ea"/>
          <a:cs typeface="+mn-cs"/>
        </a:defRPr>
      </a:lvl5pPr>
      <a:lvl6pPr marL="2285411" algn="l" defTabSz="914165" rtl="0" eaLnBrk="1" latinLnBrk="0" hangingPunct="1">
        <a:defRPr sz="1800" kern="1200">
          <a:solidFill>
            <a:schemeClr val="tx1"/>
          </a:solidFill>
          <a:latin typeface="+mn-lt"/>
          <a:ea typeface="+mn-ea"/>
          <a:cs typeface="+mn-cs"/>
        </a:defRPr>
      </a:lvl6pPr>
      <a:lvl7pPr marL="2742494" algn="l" defTabSz="914165" rtl="0" eaLnBrk="1" latinLnBrk="0" hangingPunct="1">
        <a:defRPr sz="1800" kern="1200">
          <a:solidFill>
            <a:schemeClr val="tx1"/>
          </a:solidFill>
          <a:latin typeface="+mn-lt"/>
          <a:ea typeface="+mn-ea"/>
          <a:cs typeface="+mn-cs"/>
        </a:defRPr>
      </a:lvl7pPr>
      <a:lvl8pPr marL="3199576" algn="l" defTabSz="914165" rtl="0" eaLnBrk="1" latinLnBrk="0" hangingPunct="1">
        <a:defRPr sz="1800" kern="1200">
          <a:solidFill>
            <a:schemeClr val="tx1"/>
          </a:solidFill>
          <a:latin typeface="+mn-lt"/>
          <a:ea typeface="+mn-ea"/>
          <a:cs typeface="+mn-cs"/>
        </a:defRPr>
      </a:lvl8pPr>
      <a:lvl9pPr marL="3656658" algn="l" defTabSz="9141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F26B43"/>
          </p15:clr>
        </p15:guide>
        <p15:guide id="2" pos="17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slideLayout" Target="../slideLayouts/slideLayout15.xml"/><Relationship Id="rId21" Type="http://schemas.openxmlformats.org/officeDocument/2006/relationships/image" Target="../media/image80.png"/><Relationship Id="rId34" Type="http://schemas.openxmlformats.org/officeDocument/2006/relationships/image" Target="../media/image91.jpeg"/><Relationship Id="rId7" Type="http://schemas.openxmlformats.org/officeDocument/2006/relationships/image" Target="../media/image66.png"/><Relationship Id="rId12" Type="http://schemas.openxmlformats.org/officeDocument/2006/relationships/image" Target="../media/image71.jpe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0.jpeg"/><Relationship Id="rId2" Type="http://schemas.openxmlformats.org/officeDocument/2006/relationships/tags" Target="../tags/tag1.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hyperlink" Target="http://www.asd.gov.au/infosec/irap/index.htm" TargetMode="External"/><Relationship Id="rId1" Type="http://schemas.openxmlformats.org/officeDocument/2006/relationships/vmlDrawing" Target="../drawings/vmlDrawing1.vml"/><Relationship Id="rId6" Type="http://schemas.openxmlformats.org/officeDocument/2006/relationships/image" Target="../media/image65.emf"/><Relationship Id="rId11" Type="http://schemas.openxmlformats.org/officeDocument/2006/relationships/image" Target="../media/image70.jpeg"/><Relationship Id="rId24" Type="http://schemas.openxmlformats.org/officeDocument/2006/relationships/image" Target="../media/image83.jpeg"/><Relationship Id="rId32" Type="http://schemas.openxmlformats.org/officeDocument/2006/relationships/hyperlink" Target="https://www.fisc.or.jp/" TargetMode="External"/><Relationship Id="rId5" Type="http://schemas.openxmlformats.org/officeDocument/2006/relationships/oleObject" Target="../embeddings/oleObject1.bin"/><Relationship Id="rId15" Type="http://schemas.openxmlformats.org/officeDocument/2006/relationships/image" Target="../media/image74.jpeg"/><Relationship Id="rId23" Type="http://schemas.openxmlformats.org/officeDocument/2006/relationships/image" Target="../media/image82.jpeg"/><Relationship Id="rId28" Type="http://schemas.openxmlformats.org/officeDocument/2006/relationships/image" Target="../media/image87.jpeg"/><Relationship Id="rId36" Type="http://schemas.openxmlformats.org/officeDocument/2006/relationships/image" Target="../media/image93.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89.jpeg"/><Relationship Id="rId4" Type="http://schemas.openxmlformats.org/officeDocument/2006/relationships/notesSlide" Target="../notesSlides/notesSlide6.xml"/><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8.png"/><Relationship Id="rId35" Type="http://schemas.openxmlformats.org/officeDocument/2006/relationships/image" Target="../media/image92.png"/><Relationship Id="rId8" Type="http://schemas.openxmlformats.org/officeDocument/2006/relationships/image" Target="../media/image67.jpeg"/></Relationships>
</file>

<file path=ppt/slides/_rels/slide11.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9" Type="http://schemas.openxmlformats.org/officeDocument/2006/relationships/image" Target="../media/image130.png"/><Relationship Id="rId21" Type="http://schemas.openxmlformats.org/officeDocument/2006/relationships/image" Target="../media/image112.jpeg"/><Relationship Id="rId34" Type="http://schemas.openxmlformats.org/officeDocument/2006/relationships/image" Target="../media/image125.png"/><Relationship Id="rId42" Type="http://schemas.openxmlformats.org/officeDocument/2006/relationships/image" Target="../media/image133.png"/><Relationship Id="rId47" Type="http://schemas.openxmlformats.org/officeDocument/2006/relationships/image" Target="../media/image138.png"/><Relationship Id="rId50" Type="http://schemas.openxmlformats.org/officeDocument/2006/relationships/image" Target="../media/image141.jpeg"/><Relationship Id="rId7" Type="http://schemas.openxmlformats.org/officeDocument/2006/relationships/image" Target="../media/image98.png"/><Relationship Id="rId2" Type="http://schemas.openxmlformats.org/officeDocument/2006/relationships/notesSlide" Target="../notesSlides/notesSlide7.xml"/><Relationship Id="rId16" Type="http://schemas.openxmlformats.org/officeDocument/2006/relationships/image" Target="../media/image107.png"/><Relationship Id="rId29" Type="http://schemas.openxmlformats.org/officeDocument/2006/relationships/image" Target="../media/image120.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37" Type="http://schemas.openxmlformats.org/officeDocument/2006/relationships/image" Target="../media/image128.png"/><Relationship Id="rId40" Type="http://schemas.openxmlformats.org/officeDocument/2006/relationships/image" Target="../media/image131.png"/><Relationship Id="rId45" Type="http://schemas.openxmlformats.org/officeDocument/2006/relationships/image" Target="../media/image136.jp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36" Type="http://schemas.openxmlformats.org/officeDocument/2006/relationships/image" Target="../media/image127.png"/><Relationship Id="rId49" Type="http://schemas.openxmlformats.org/officeDocument/2006/relationships/image" Target="../media/image140.png"/><Relationship Id="rId10" Type="http://schemas.openxmlformats.org/officeDocument/2006/relationships/image" Target="../media/image101.emf"/><Relationship Id="rId19" Type="http://schemas.openxmlformats.org/officeDocument/2006/relationships/image" Target="../media/image110.png"/><Relationship Id="rId31" Type="http://schemas.openxmlformats.org/officeDocument/2006/relationships/image" Target="../media/image122.png"/><Relationship Id="rId44" Type="http://schemas.openxmlformats.org/officeDocument/2006/relationships/image" Target="../media/image135.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jpeg"/><Relationship Id="rId30" Type="http://schemas.openxmlformats.org/officeDocument/2006/relationships/image" Target="../media/image121.png"/><Relationship Id="rId35" Type="http://schemas.openxmlformats.org/officeDocument/2006/relationships/image" Target="../media/image126.png"/><Relationship Id="rId43" Type="http://schemas.openxmlformats.org/officeDocument/2006/relationships/image" Target="../media/image134.png"/><Relationship Id="rId48" Type="http://schemas.openxmlformats.org/officeDocument/2006/relationships/image" Target="../media/image139.jpg"/><Relationship Id="rId8" Type="http://schemas.openxmlformats.org/officeDocument/2006/relationships/image" Target="../media/image99.png"/><Relationship Id="rId3" Type="http://schemas.openxmlformats.org/officeDocument/2006/relationships/image" Target="../media/image94.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jpeg"/><Relationship Id="rId33" Type="http://schemas.openxmlformats.org/officeDocument/2006/relationships/image" Target="../media/image124.png"/><Relationship Id="rId38" Type="http://schemas.openxmlformats.org/officeDocument/2006/relationships/image" Target="../media/image129.png"/><Relationship Id="rId46" Type="http://schemas.openxmlformats.org/officeDocument/2006/relationships/image" Target="../media/image137.emf"/><Relationship Id="rId20" Type="http://schemas.openxmlformats.org/officeDocument/2006/relationships/image" Target="../media/image111.png"/><Relationship Id="rId41" Type="http://schemas.openxmlformats.org/officeDocument/2006/relationships/image" Target="../media/image132.png"/><Relationship Id="rId1" Type="http://schemas.openxmlformats.org/officeDocument/2006/relationships/slideLayout" Target="../slideLayouts/slideLayout15.xml"/><Relationship Id="rId6"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55" Type="http://schemas.openxmlformats.org/officeDocument/2006/relationships/image" Target="../media/image62.png"/><Relationship Id="rId7"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56" Type="http://schemas.openxmlformats.org/officeDocument/2006/relationships/image" Target="../media/image63.png"/><Relationship Id="rId8" Type="http://schemas.openxmlformats.org/officeDocument/2006/relationships/image" Target="../media/image15.png"/><Relationship Id="rId51" Type="http://schemas.openxmlformats.org/officeDocument/2006/relationships/image" Target="../media/image58.png"/><Relationship Id="rId3" Type="http://schemas.openxmlformats.org/officeDocument/2006/relationships/image" Target="../media/image10.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algn="ctr"/>
            <a:r>
              <a:rPr lang="en-US" sz="2800" dirty="0"/>
              <a:t>Welcome to the</a:t>
            </a:r>
          </a:p>
        </p:txBody>
      </p:sp>
      <p:pic>
        <p:nvPicPr>
          <p:cNvPr id="3" name="Picture 2">
            <a:extLst>
              <a:ext uri="{FF2B5EF4-FFF2-40B4-BE49-F238E27FC236}">
                <a16:creationId xmlns:a16="http://schemas.microsoft.com/office/drawing/2014/main" id="{7CB4B05F-683D-5E49-A6CE-7B92E438B5F3}"/>
              </a:ext>
            </a:extLst>
          </p:cNvPr>
          <p:cNvPicPr>
            <a:picLocks noChangeAspect="1"/>
          </p:cNvPicPr>
          <p:nvPr/>
        </p:nvPicPr>
        <p:blipFill>
          <a:blip r:embed="rId3"/>
          <a:stretch>
            <a:fillRect/>
          </a:stretch>
        </p:blipFill>
        <p:spPr>
          <a:xfrm>
            <a:off x="974360" y="1064301"/>
            <a:ext cx="10243280" cy="3072984"/>
          </a:xfrm>
          <a:prstGeom prst="rect">
            <a:avLst/>
          </a:prstGeom>
        </p:spPr>
      </p:pic>
      <p:sp>
        <p:nvSpPr>
          <p:cNvPr id="6" name="TextBox 5"/>
          <p:cNvSpPr txBox="1"/>
          <p:nvPr/>
        </p:nvSpPr>
        <p:spPr>
          <a:xfrm>
            <a:off x="0" y="3490954"/>
            <a:ext cx="12192000" cy="646331"/>
          </a:xfrm>
          <a:prstGeom prst="rect">
            <a:avLst/>
          </a:prstGeom>
          <a:noFill/>
        </p:spPr>
        <p:txBody>
          <a:bodyPr wrap="square" rtlCol="0">
            <a:spAutoFit/>
          </a:bodyPr>
          <a:lstStyle/>
          <a:p>
            <a:pPr algn="ctr"/>
            <a:r>
              <a:rPr lang="en-US" sz="3600" dirty="0"/>
              <a:t>Conference 2018</a:t>
            </a:r>
          </a:p>
        </p:txBody>
      </p:sp>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3288" y="3017"/>
          <a:ext cx="1556" cy="1556"/>
        </p:xfrm>
        <a:graphic>
          <a:graphicData uri="http://schemas.openxmlformats.org/presentationml/2006/ole">
            <mc:AlternateContent xmlns:mc="http://schemas.openxmlformats.org/markup-compatibility/2006">
              <mc:Choice xmlns:v="urn:schemas-microsoft-com:vml" Requires="v">
                <p:oleObj spid="_x0000_s2062"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3288" y="3017"/>
                        <a:ext cx="1556" cy="1556"/>
                      </a:xfrm>
                      <a:prstGeom prst="rect">
                        <a:avLst/>
                      </a:prstGeom>
                    </p:spPr>
                  </p:pic>
                </p:oleObj>
              </mc:Fallback>
            </mc:AlternateContent>
          </a:graphicData>
        </a:graphic>
      </p:graphicFrame>
      <p:grpSp>
        <p:nvGrpSpPr>
          <p:cNvPr id="8" name="Group 7"/>
          <p:cNvGrpSpPr/>
          <p:nvPr/>
        </p:nvGrpSpPr>
        <p:grpSpPr>
          <a:xfrm>
            <a:off x="648083" y="1766535"/>
            <a:ext cx="11075716" cy="4612346"/>
            <a:chOff x="2419305" y="1976585"/>
            <a:chExt cx="9578922" cy="4111073"/>
          </a:xfrm>
        </p:grpSpPr>
        <p:grpSp>
          <p:nvGrpSpPr>
            <p:cNvPr id="2" name="Group 1"/>
            <p:cNvGrpSpPr/>
            <p:nvPr/>
          </p:nvGrpSpPr>
          <p:grpSpPr>
            <a:xfrm>
              <a:off x="2483667" y="3410649"/>
              <a:ext cx="9450199" cy="1171196"/>
              <a:chOff x="2419305" y="3410649"/>
              <a:chExt cx="9450199" cy="1171196"/>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34375"/>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HIPAA / HITECH</a:t>
                </a:r>
              </a:p>
            </p:txBody>
          </p:sp>
          <p:sp>
            <p:nvSpPr>
              <p:cNvPr id="267" name="Rectangle 266"/>
              <p:cNvSpPr/>
              <p:nvPr/>
            </p:nvSpPr>
            <p:spPr>
              <a:xfrm>
                <a:off x="2419305" y="4247470"/>
                <a:ext cx="968575" cy="334375"/>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err="1">
                    <a:solidFill>
                      <a:srgbClr val="0072C6"/>
                    </a:solidFill>
                    <a:latin typeface="Segoe UI" panose="020B0502040204020203" pitchFamily="34" charset="0"/>
                    <a:ea typeface="MS PGothic" panose="020B0600070205080204" pitchFamily="34" charset="-128"/>
                  </a:rPr>
                  <a:t>FedRAMP</a:t>
                </a:r>
                <a:r>
                  <a:rPr lang="en-US" sz="1027" dirty="0">
                    <a:solidFill>
                      <a:srgbClr val="0072C6"/>
                    </a:solidFill>
                    <a:latin typeface="Segoe UI" panose="020B0502040204020203" pitchFamily="34" charset="0"/>
                    <a:ea typeface="MS PGothic" panose="020B0600070205080204" pitchFamily="34" charset="-128"/>
                  </a:rPr>
                  <a:t>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8702" y="4247470"/>
                <a:ext cx="689344"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07528"/>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66951" y="4247470"/>
                <a:ext cx="779046"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24920" y="4247470"/>
                <a:ext cx="713808"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ITAR-ready</a:t>
                </a:r>
              </a:p>
            </p:txBody>
          </p:sp>
          <p:sp>
            <p:nvSpPr>
              <p:cNvPr id="280" name="Rectangle 279"/>
              <p:cNvSpPr/>
              <p:nvPr/>
            </p:nvSpPr>
            <p:spPr>
              <a:xfrm>
                <a:off x="8673564" y="4247470"/>
                <a:ext cx="359078"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CJIS</a:t>
                </a:r>
              </a:p>
            </p:txBody>
          </p:sp>
          <p:sp>
            <p:nvSpPr>
              <p:cNvPr id="281" name="Rectangle 280"/>
              <p:cNvSpPr/>
              <p:nvPr/>
            </p:nvSpPr>
            <p:spPr>
              <a:xfrm>
                <a:off x="5911025" y="4247470"/>
                <a:ext cx="509941" cy="334375"/>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21 CFR</a:t>
                </a:r>
              </a:p>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Part 11</a:t>
                </a:r>
              </a:p>
            </p:txBody>
          </p:sp>
          <p:sp>
            <p:nvSpPr>
              <p:cNvPr id="282" name="Rectangle 281"/>
              <p:cNvSpPr/>
              <p:nvPr/>
            </p:nvSpPr>
            <p:spPr>
              <a:xfrm>
                <a:off x="9421594" y="4247470"/>
                <a:ext cx="591488"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34375"/>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Cloud Controls</a:t>
                </a:r>
                <a:br>
                  <a:rPr lang="en-US" sz="1009" dirty="0">
                    <a:solidFill>
                      <a:srgbClr val="0072C6"/>
                    </a:solidFill>
                    <a:latin typeface="Segoe UI"/>
                  </a:rPr>
                </a:br>
                <a:r>
                  <a:rPr lang="en-US" sz="1009" dirty="0">
                    <a:solidFill>
                      <a:srgbClr val="0072C6"/>
                    </a:solidFill>
                    <a:latin typeface="Segoe UI"/>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Content Delivery and</a:t>
                </a:r>
                <a:br>
                  <a:rPr lang="en-US" sz="1009" dirty="0">
                    <a:solidFill>
                      <a:srgbClr val="0072C6"/>
                    </a:solidFill>
                    <a:latin typeface="Segoe UI"/>
                  </a:rPr>
                </a:br>
                <a:r>
                  <a:rPr lang="en-US" sz="1009" dirty="0">
                    <a:solidFill>
                      <a:srgbClr val="0072C6"/>
                    </a:solidFill>
                    <a:latin typeface="Segoe UI"/>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Shared</a:t>
                </a:r>
              </a:p>
              <a:p>
                <a:pPr algn="ctr" defTabSz="585345" fontAlgn="ctr">
                  <a:defRPr/>
                </a:pPr>
                <a:r>
                  <a:rPr lang="en-US" sz="1009" dirty="0">
                    <a:solidFill>
                      <a:srgbClr val="0072C6"/>
                    </a:solidFill>
                    <a:latin typeface="Segoe UI"/>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68767"/>
              <a:chOff x="2197351" y="4814116"/>
              <a:chExt cx="9578922" cy="1168767"/>
            </a:xfrm>
          </p:grpSpPr>
          <p:sp>
            <p:nvSpPr>
              <p:cNvPr id="135" name="Rectangle 134"/>
              <p:cNvSpPr/>
              <p:nvPr/>
            </p:nvSpPr>
            <p:spPr>
              <a:xfrm>
                <a:off x="2197351" y="5487035"/>
                <a:ext cx="1129567" cy="357459"/>
              </a:xfrm>
              <a:prstGeom prst="rect">
                <a:avLst/>
              </a:prstGeom>
            </p:spPr>
            <p:txBody>
              <a:bodyPr wrap="square">
                <a:spAutoFit/>
              </a:bodyPr>
              <a:lstStyle/>
              <a:p>
                <a:pPr algn="ctr" defTabSz="559681" fontAlgn="ctr">
                  <a:defRPr/>
                </a:pPr>
                <a:r>
                  <a:rPr lang="en-US" sz="1009" dirty="0">
                    <a:solidFill>
                      <a:srgbClr val="0072C6"/>
                    </a:solidFill>
                    <a:latin typeface="Segoe UI"/>
                  </a:rPr>
                  <a:t>European Union</a:t>
                </a:r>
              </a:p>
              <a:p>
                <a:pPr algn="ctr" defTabSz="559681" fontAlgn="ctr">
                  <a:defRPr/>
                </a:pPr>
                <a:r>
                  <a:rPr lang="en-US" sz="1009" dirty="0">
                    <a:solidFill>
                      <a:srgbClr val="0072C6"/>
                    </a:solidFill>
                    <a:latin typeface="Segoe UI"/>
                  </a:rPr>
                  <a:t>Model Clauses</a:t>
                </a:r>
              </a:p>
            </p:txBody>
          </p:sp>
          <p:grpSp>
            <p:nvGrpSpPr>
              <p:cNvPr id="136" name="Group 135"/>
              <p:cNvGrpSpPr/>
              <p:nvPr/>
            </p:nvGrpSpPr>
            <p:grpSpPr>
              <a:xfrm>
                <a:off x="2358769" y="4814116"/>
                <a:ext cx="9417504" cy="1168767"/>
                <a:chOff x="2358769" y="4814116"/>
                <a:chExt cx="9417504" cy="1168767"/>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57458"/>
                </a:xfrm>
                <a:prstGeom prst="rect">
                  <a:avLst/>
                </a:prstGeom>
              </p:spPr>
              <p:txBody>
                <a:bodyPr wrap="square">
                  <a:spAutoFit/>
                </a:bodyPr>
                <a:lstStyle/>
                <a:p>
                  <a:pPr algn="ctr" defTabSz="559681" fontAlgn="ctr">
                    <a:defRPr/>
                  </a:pPr>
                  <a:r>
                    <a:rPr lang="en-US" sz="1009" dirty="0">
                      <a:solidFill>
                        <a:srgbClr val="0072C6"/>
                      </a:solidFill>
                      <a:latin typeface="Segoe UI"/>
                    </a:rPr>
                    <a:t>United Kingdom </a:t>
                  </a:r>
                </a:p>
                <a:p>
                  <a:pPr algn="ctr" defTabSz="559681" fontAlgn="ctr">
                    <a:defRPr/>
                  </a:pPr>
                  <a:r>
                    <a:rPr lang="en-US" sz="1009" dirty="0">
                      <a:solidFill>
                        <a:srgbClr val="0072C6"/>
                      </a:solidFill>
                      <a:latin typeface="Segoe UI"/>
                    </a:rPr>
                    <a:t>G-Cloud</a:t>
                  </a:r>
                </a:p>
              </p:txBody>
            </p:sp>
            <p:pic>
              <p:nvPicPr>
                <p:cNvPr id="139" name="Picture 13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4"/>
                  <a:ext cx="1175682" cy="357458"/>
                </a:xfrm>
                <a:prstGeom prst="rect">
                  <a:avLst/>
                </a:prstGeom>
              </p:spPr>
              <p:txBody>
                <a:bodyPr wrap="square">
                  <a:spAutoFit/>
                </a:bodyPr>
                <a:lstStyle/>
                <a:p>
                  <a:pPr algn="ctr" defTabSz="559681" fontAlgn="ctr">
                    <a:defRPr/>
                  </a:pPr>
                  <a:r>
                    <a:rPr lang="en-US" sz="1009" dirty="0">
                      <a:solidFill>
                        <a:srgbClr val="0072C6"/>
                      </a:solidFill>
                      <a:latin typeface="Segoe UI"/>
                    </a:rPr>
                    <a:t>Singapore</a:t>
                  </a:r>
                </a:p>
                <a:p>
                  <a:pPr algn="ctr" defTabSz="559681" fontAlgn="ctr">
                    <a:defRPr/>
                  </a:pPr>
                  <a:r>
                    <a:rPr lang="en-US" sz="1009" dirty="0">
                      <a:solidFill>
                        <a:srgbClr val="0072C6"/>
                      </a:solidFill>
                      <a:latin typeface="Segoe UI"/>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4"/>
                  <a:ext cx="957835" cy="495848"/>
                </a:xfrm>
                <a:prstGeom prst="rect">
                  <a:avLst/>
                </a:prstGeom>
              </p:spPr>
              <p:txBody>
                <a:bodyPr wrap="square">
                  <a:spAutoFit/>
                </a:bodyPr>
                <a:lstStyle/>
                <a:p>
                  <a:pPr algn="ctr" defTabSz="559681" fontAlgn="ctr">
                    <a:defRPr/>
                  </a:pPr>
                  <a:r>
                    <a:rPr lang="en-US" sz="1009" dirty="0">
                      <a:solidFill>
                        <a:srgbClr val="0072C6"/>
                      </a:solidFill>
                      <a:latin typeface="Segoe UI"/>
                    </a:rPr>
                    <a:t>Australian Signals </a:t>
                  </a:r>
                </a:p>
                <a:p>
                  <a:pPr algn="ctr" defTabSz="559681" fontAlgn="ctr">
                    <a:defRPr/>
                  </a:pPr>
                  <a:r>
                    <a:rPr lang="en-US" sz="1009" dirty="0">
                      <a:solidFill>
                        <a:srgbClr val="0072C6"/>
                      </a:solidFill>
                      <a:latin typeface="Segoe UI"/>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57458"/>
                </a:xfrm>
                <a:prstGeom prst="rect">
                  <a:avLst/>
                </a:prstGeom>
              </p:spPr>
              <p:txBody>
                <a:bodyPr wrap="square">
                  <a:spAutoFit/>
                </a:bodyPr>
                <a:lstStyle/>
                <a:p>
                  <a:pPr algn="ctr" defTabSz="559681" fontAlgn="ctr">
                    <a:defRPr/>
                  </a:pPr>
                  <a:r>
                    <a:rPr lang="en-US" sz="1009" dirty="0">
                      <a:solidFill>
                        <a:srgbClr val="0072C6"/>
                      </a:solidFill>
                      <a:latin typeface="Segoe UI"/>
                    </a:rPr>
                    <a:t>Japan</a:t>
                  </a:r>
                </a:p>
                <a:p>
                  <a:pPr algn="ctr" defTabSz="559681" fontAlgn="ctr">
                    <a:defRPr/>
                  </a:pPr>
                  <a:r>
                    <a:rPr lang="en-US" sz="1009" dirty="0">
                      <a:solidFill>
                        <a:srgbClr val="0072C6"/>
                      </a:solidFill>
                      <a:latin typeface="Segoe UI"/>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8" cy="495848"/>
                </a:xfrm>
                <a:prstGeom prst="rect">
                  <a:avLst/>
                </a:prstGeom>
              </p:spPr>
              <p:txBody>
                <a:bodyPr wrap="square">
                  <a:spAutoFit/>
                </a:bodyPr>
                <a:lstStyle/>
                <a:p>
                  <a:pPr algn="ctr" defTabSz="559681" fontAlgn="ctr">
                    <a:defRPr/>
                  </a:pPr>
                  <a:r>
                    <a:rPr lang="en-US" sz="1009" dirty="0">
                      <a:solidFill>
                        <a:srgbClr val="0072C6"/>
                      </a:solidFill>
                      <a:latin typeface="Segoe UI"/>
                    </a:rPr>
                    <a:t>China Multi</a:t>
                  </a:r>
                </a:p>
                <a:p>
                  <a:pPr algn="ctr" defTabSz="559681" fontAlgn="ctr">
                    <a:defRPr/>
                  </a:pPr>
                  <a:r>
                    <a:rPr lang="en-US" sz="1009" dirty="0">
                      <a:solidFill>
                        <a:srgbClr val="0072C6"/>
                      </a:solidFill>
                      <a:latin typeface="Segoe UI"/>
                    </a:rPr>
                    <a:t>Layer Protection Scheme</a:t>
                  </a:r>
                </a:p>
              </p:txBody>
            </p:sp>
            <p:sp>
              <p:nvSpPr>
                <p:cNvPr id="151" name="Rectangle 150"/>
                <p:cNvSpPr/>
                <p:nvPr/>
              </p:nvSpPr>
              <p:spPr>
                <a:xfrm>
                  <a:off x="6416230" y="5487035"/>
                  <a:ext cx="725005" cy="357458"/>
                </a:xfrm>
                <a:prstGeom prst="rect">
                  <a:avLst/>
                </a:prstGeom>
              </p:spPr>
              <p:txBody>
                <a:bodyPr wrap="square">
                  <a:spAutoFit/>
                </a:bodyPr>
                <a:lstStyle/>
                <a:p>
                  <a:pPr algn="ctr" defTabSz="559681" fontAlgn="ctr">
                    <a:defRPr/>
                  </a:pPr>
                  <a:r>
                    <a:rPr lang="en-US" sz="1009" dirty="0">
                      <a:solidFill>
                        <a:srgbClr val="0072C6"/>
                      </a:solidFill>
                      <a:latin typeface="Segoe UI"/>
                    </a:rPr>
                    <a:t>China</a:t>
                  </a:r>
                </a:p>
                <a:p>
                  <a:pPr algn="ctr" defTabSz="559681" fontAlgn="ctr">
                    <a:defRPr/>
                  </a:pPr>
                  <a:r>
                    <a:rPr lang="en-US" sz="1009" dirty="0">
                      <a:solidFill>
                        <a:srgbClr val="0072C6"/>
                      </a:solidFill>
                      <a:latin typeface="Segoe UI"/>
                    </a:rPr>
                    <a:t>CCCPPF</a:t>
                  </a:r>
                </a:p>
              </p:txBody>
            </p:sp>
            <p:sp>
              <p:nvSpPr>
                <p:cNvPr id="152" name="Rectangle 151"/>
                <p:cNvSpPr/>
                <p:nvPr/>
              </p:nvSpPr>
              <p:spPr>
                <a:xfrm>
                  <a:off x="8927190" y="5487035"/>
                  <a:ext cx="1102500" cy="495848"/>
                </a:xfrm>
                <a:prstGeom prst="rect">
                  <a:avLst/>
                </a:prstGeom>
              </p:spPr>
              <p:txBody>
                <a:bodyPr wrap="square">
                  <a:spAutoFit/>
                </a:bodyPr>
                <a:lstStyle/>
                <a:p>
                  <a:pPr algn="ctr" defTabSz="559681" fontAlgn="ctr">
                    <a:defRPr/>
                  </a:pPr>
                  <a:r>
                    <a:rPr lang="en-US" sz="1009" dirty="0">
                      <a:solidFill>
                        <a:srgbClr val="0072C6"/>
                      </a:solidFill>
                      <a:latin typeface="Segoe UI"/>
                    </a:rPr>
                    <a:t> New </a:t>
                  </a:r>
                </a:p>
                <a:p>
                  <a:pPr algn="ctr" defTabSz="559681" fontAlgn="ctr">
                    <a:defRPr/>
                  </a:pPr>
                  <a:r>
                    <a:rPr lang="en-US" sz="1009" dirty="0">
                      <a:solidFill>
                        <a:srgbClr val="0072C6"/>
                      </a:solidFill>
                      <a:latin typeface="Segoe UI"/>
                    </a:rPr>
                    <a:t>Zealand </a:t>
                  </a:r>
                </a:p>
                <a:p>
                  <a:pPr algn="ctr" defTabSz="559681" fontAlgn="ctr">
                    <a:defRPr/>
                  </a:pPr>
                  <a:r>
                    <a:rPr lang="en-US" sz="1009" dirty="0">
                      <a:solidFill>
                        <a:srgbClr val="0072C6"/>
                      </a:solidFill>
                      <a:latin typeface="Segoe UI"/>
                    </a:rPr>
                    <a:t>GCIO</a:t>
                  </a:r>
                </a:p>
              </p:txBody>
            </p:sp>
            <p:sp>
              <p:nvSpPr>
                <p:cNvPr id="153" name="Rectangle 152"/>
                <p:cNvSpPr/>
                <p:nvPr/>
              </p:nvSpPr>
              <p:spPr>
                <a:xfrm>
                  <a:off x="5635812" y="5487035"/>
                  <a:ext cx="759061" cy="357458"/>
                </a:xfrm>
                <a:prstGeom prst="rect">
                  <a:avLst/>
                </a:prstGeom>
              </p:spPr>
              <p:txBody>
                <a:bodyPr wrap="square">
                  <a:spAutoFit/>
                </a:bodyPr>
                <a:lstStyle/>
                <a:p>
                  <a:pPr algn="ctr" defTabSz="559681" fontAlgn="ctr">
                    <a:defRPr/>
                  </a:pPr>
                  <a:r>
                    <a:rPr lang="en-US" sz="1009" dirty="0">
                      <a:solidFill>
                        <a:srgbClr val="0072C6"/>
                      </a:solidFill>
                      <a:latin typeface="Segoe UI"/>
                    </a:rPr>
                    <a:t>China</a:t>
                  </a:r>
                </a:p>
                <a:p>
                  <a:pPr algn="ctr" defTabSz="559681" fontAlgn="ctr">
                    <a:defRPr/>
                  </a:pPr>
                  <a:r>
                    <a:rPr lang="en-US" sz="1009" dirty="0">
                      <a:solidFill>
                        <a:srgbClr val="0072C6"/>
                      </a:solidFill>
                      <a:latin typeface="Segoe UI"/>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57459"/>
                </a:xfrm>
                <a:prstGeom prst="rect">
                  <a:avLst/>
                </a:prstGeom>
              </p:spPr>
              <p:txBody>
                <a:bodyPr wrap="square">
                  <a:spAutoFit/>
                </a:bodyPr>
                <a:lstStyle/>
                <a:p>
                  <a:pPr algn="ctr" defTabSz="559681" fontAlgn="ctr">
                    <a:defRPr/>
                  </a:pPr>
                  <a:r>
                    <a:rPr lang="en-US" sz="1009" dirty="0">
                      <a:solidFill>
                        <a:srgbClr val="0072C6"/>
                      </a:solidFill>
                      <a:latin typeface="Segoe UI"/>
                    </a:rPr>
                    <a:t>EU Safe Harbor</a:t>
                  </a:r>
                </a:p>
              </p:txBody>
            </p:sp>
            <p:sp>
              <p:nvSpPr>
                <p:cNvPr id="156" name="Rectangle 155"/>
                <p:cNvSpPr/>
                <p:nvPr/>
              </p:nvSpPr>
              <p:spPr>
                <a:xfrm>
                  <a:off x="10624239" y="5511526"/>
                  <a:ext cx="1152034" cy="357459"/>
                </a:xfrm>
                <a:prstGeom prst="rect">
                  <a:avLst/>
                </a:prstGeom>
              </p:spPr>
              <p:txBody>
                <a:bodyPr wrap="square">
                  <a:spAutoFit/>
                </a:bodyPr>
                <a:lstStyle/>
                <a:p>
                  <a:pPr algn="ctr" defTabSz="559681" fontAlgn="ctr">
                    <a:defRPr/>
                  </a:pPr>
                  <a:r>
                    <a:rPr lang="en-US" sz="1009" dirty="0">
                      <a:solidFill>
                        <a:srgbClr val="0072C6"/>
                      </a:solidFill>
                      <a:latin typeface="Segoe UI"/>
                    </a:rPr>
                    <a:t>ENISA</a:t>
                  </a:r>
                </a:p>
                <a:p>
                  <a:pPr algn="ctr" defTabSz="559681" fontAlgn="ctr">
                    <a:defRPr/>
                  </a:pPr>
                  <a:r>
                    <a:rPr lang="en-US" sz="1009" dirty="0">
                      <a:solidFill>
                        <a:srgbClr val="0072C6"/>
                      </a:solidFill>
                      <a:latin typeface="Segoe UI"/>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
        <p:nvSpPr>
          <p:cNvPr id="4" name="Title 3"/>
          <p:cNvSpPr>
            <a:spLocks noGrp="1"/>
          </p:cNvSpPr>
          <p:nvPr>
            <p:ph type="title"/>
          </p:nvPr>
        </p:nvSpPr>
        <p:spPr/>
        <p:txBody>
          <a:bodyPr>
            <a:normAutofit/>
          </a:bodyPr>
          <a:lstStyle/>
          <a:p>
            <a:r>
              <a:rPr lang="en-US" dirty="0"/>
              <a:t>Azure Compliance</a:t>
            </a:r>
            <a:br>
              <a:rPr lang="en-US" dirty="0"/>
            </a:br>
            <a:r>
              <a:rPr lang="en-US" sz="3137" dirty="0">
                <a:solidFill>
                  <a:schemeClr val="accent1"/>
                </a:solidFill>
              </a:rPr>
              <a:t>The largest compliance portfolio in the industry</a:t>
            </a:r>
            <a:endParaRPr lang="en-US" dirty="0"/>
          </a:p>
        </p:txBody>
      </p:sp>
    </p:spTree>
    <p:extLst>
      <p:ext uri="{BB962C8B-B14F-4D97-AF65-F5344CB8AC3E}">
        <p14:creationId xmlns:p14="http://schemas.microsoft.com/office/powerpoint/2010/main" val="212706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p:cNvGrpSpPr/>
          <p:nvPr/>
        </p:nvGrpSpPr>
        <p:grpSpPr>
          <a:xfrm>
            <a:off x="980210" y="2092300"/>
            <a:ext cx="10089017" cy="338657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849" y="3095284"/>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693" y="3086196"/>
            <a:ext cx="733285" cy="522942"/>
          </a:xfrm>
          <a:prstGeom prst="rect">
            <a:avLst/>
          </a:prstGeom>
        </p:spPr>
      </p:pic>
      <p:grpSp>
        <p:nvGrpSpPr>
          <p:cNvPr id="105" name="Group 104"/>
          <p:cNvGrpSpPr/>
          <p:nvPr/>
        </p:nvGrpSpPr>
        <p:grpSpPr>
          <a:xfrm>
            <a:off x="4537434" y="3051569"/>
            <a:ext cx="487057" cy="557568"/>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4" y="3123870"/>
            <a:ext cx="1812899"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3683" y="1428143"/>
            <a:ext cx="1589572" cy="473087"/>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623" y="1466540"/>
            <a:ext cx="1438068" cy="389101"/>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344" y="1343967"/>
            <a:ext cx="324968" cy="5303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420" y="1356066"/>
            <a:ext cx="438492" cy="5129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492" y="1479374"/>
            <a:ext cx="1567014" cy="331773"/>
          </a:xfrm>
          <a:prstGeom prst="rect">
            <a:avLst/>
          </a:prstGeom>
          <a:noFill/>
        </p:spPr>
        <p:txBody>
          <a:bodyPr wrap="square" rtlCol="0">
            <a:spAutoFit/>
          </a:bodyPr>
          <a:lstStyle/>
          <a:p>
            <a:pPr defTabSz="913191">
              <a:defRPr/>
            </a:pPr>
            <a:r>
              <a:rPr lang="en-US" sz="1567" b="1" dirty="0">
                <a:solidFill>
                  <a:srgbClr val="000000"/>
                </a:solidFill>
                <a:latin typeface="Segoe UI Light"/>
              </a:rPr>
              <a:t>Clients </a:t>
            </a:r>
          </a:p>
        </p:txBody>
      </p:sp>
      <p:sp>
        <p:nvSpPr>
          <p:cNvPr id="70" name="TextBox 69"/>
          <p:cNvSpPr txBox="1"/>
          <p:nvPr/>
        </p:nvSpPr>
        <p:spPr>
          <a:xfrm>
            <a:off x="319473" y="5776524"/>
            <a:ext cx="1454326"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Infrastructure</a:t>
            </a:r>
          </a:p>
        </p:txBody>
      </p:sp>
      <p:sp>
        <p:nvSpPr>
          <p:cNvPr id="132" name="TextBox 131"/>
          <p:cNvSpPr txBox="1"/>
          <p:nvPr/>
        </p:nvSpPr>
        <p:spPr>
          <a:xfrm>
            <a:off x="319473" y="2378923"/>
            <a:ext cx="1508452"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8247" y="2072197"/>
            <a:ext cx="1673617" cy="781513"/>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6249" y="2144924"/>
            <a:ext cx="714517" cy="702130"/>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288" y="2221538"/>
            <a:ext cx="778861" cy="615782"/>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426" y="2223465"/>
            <a:ext cx="992633" cy="621388"/>
          </a:xfrm>
          <a:prstGeom prst="rect">
            <a:avLst/>
          </a:prstGeom>
        </p:spPr>
      </p:pic>
      <p:pic>
        <p:nvPicPr>
          <p:cNvPr id="20" name="Picture 19"/>
          <p:cNvPicPr>
            <a:picLocks noChangeAspect="1"/>
          </p:cNvPicPr>
          <p:nvPr/>
        </p:nvPicPr>
        <p:blipFill>
          <a:blip r:embed="rId15"/>
          <a:stretch>
            <a:fillRect/>
          </a:stretch>
        </p:blipFill>
        <p:spPr>
          <a:xfrm>
            <a:off x="7646739" y="4766536"/>
            <a:ext cx="1044814" cy="510535"/>
          </a:xfrm>
          <a:prstGeom prst="rect">
            <a:avLst/>
          </a:prstGeom>
        </p:spPr>
      </p:pic>
      <p:pic>
        <p:nvPicPr>
          <p:cNvPr id="21" name="Picture 20"/>
          <p:cNvPicPr>
            <a:picLocks noChangeAspect="1"/>
          </p:cNvPicPr>
          <p:nvPr/>
        </p:nvPicPr>
        <p:blipFill>
          <a:blip r:embed="rId16"/>
          <a:stretch>
            <a:fillRect/>
          </a:stretch>
        </p:blipFill>
        <p:spPr>
          <a:xfrm>
            <a:off x="8855039" y="4907130"/>
            <a:ext cx="984910" cy="302534"/>
          </a:xfrm>
          <a:prstGeom prst="rect">
            <a:avLst/>
          </a:prstGeom>
        </p:spPr>
      </p:pic>
      <p:pic>
        <p:nvPicPr>
          <p:cNvPr id="19" name="Picture 18"/>
          <p:cNvPicPr>
            <a:picLocks noChangeAspect="1"/>
          </p:cNvPicPr>
          <p:nvPr/>
        </p:nvPicPr>
        <p:blipFill>
          <a:blip r:embed="rId17"/>
          <a:stretch>
            <a:fillRect/>
          </a:stretch>
        </p:blipFill>
        <p:spPr>
          <a:xfrm>
            <a:off x="5215440" y="4848073"/>
            <a:ext cx="1329394" cy="347456"/>
          </a:xfrm>
          <a:prstGeom prst="rect">
            <a:avLst/>
          </a:prstGeom>
        </p:spPr>
      </p:pic>
      <p:sp>
        <p:nvSpPr>
          <p:cNvPr id="131" name="TextBox 130"/>
          <p:cNvSpPr txBox="1"/>
          <p:nvPr/>
        </p:nvSpPr>
        <p:spPr>
          <a:xfrm>
            <a:off x="319474" y="4783492"/>
            <a:ext cx="1812899" cy="58296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Databases &amp;</a:t>
            </a:r>
          </a:p>
          <a:p>
            <a:pPr defTabSz="913191">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807" y="4853909"/>
            <a:ext cx="1071494" cy="357365"/>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458" y="4104357"/>
            <a:ext cx="769385" cy="214718"/>
          </a:xfrm>
          <a:prstGeom prst="rect">
            <a:avLst/>
          </a:prstGeom>
        </p:spPr>
      </p:pic>
      <p:sp>
        <p:nvSpPr>
          <p:cNvPr id="128" name="TextBox 127"/>
          <p:cNvSpPr txBox="1"/>
          <p:nvPr/>
        </p:nvSpPr>
        <p:spPr>
          <a:xfrm>
            <a:off x="319474" y="3853488"/>
            <a:ext cx="1812899" cy="58296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App Frameworks</a:t>
            </a:r>
          </a:p>
          <a:p>
            <a:pPr defTabSz="913191">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10" y="3946564"/>
            <a:ext cx="399399" cy="458464"/>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376" y="4013626"/>
            <a:ext cx="1335196" cy="312493"/>
          </a:xfrm>
          <a:prstGeom prst="rect">
            <a:avLst/>
          </a:prstGeom>
        </p:spPr>
      </p:pic>
      <p:pic>
        <p:nvPicPr>
          <p:cNvPr id="81" name="Picture 80"/>
          <p:cNvPicPr>
            <a:picLocks noChangeAspect="1"/>
          </p:cNvPicPr>
          <p:nvPr/>
        </p:nvPicPr>
        <p:blipFill>
          <a:blip r:embed="rId22"/>
          <a:stretch>
            <a:fillRect/>
          </a:stretch>
        </p:blipFill>
        <p:spPr>
          <a:xfrm>
            <a:off x="7218950" y="4073339"/>
            <a:ext cx="1019097" cy="205026"/>
          </a:xfrm>
          <a:prstGeom prst="rect">
            <a:avLst/>
          </a:prstGeom>
        </p:spPr>
      </p:pic>
      <p:pic>
        <p:nvPicPr>
          <p:cNvPr id="88" name="Picture 87"/>
          <p:cNvPicPr>
            <a:picLocks noChangeAspect="1"/>
          </p:cNvPicPr>
          <p:nvPr/>
        </p:nvPicPr>
        <p:blipFill>
          <a:blip r:embed="rId23"/>
          <a:stretch>
            <a:fillRect/>
          </a:stretch>
        </p:blipFill>
        <p:spPr>
          <a:xfrm>
            <a:off x="10125566" y="4868716"/>
            <a:ext cx="444926" cy="454528"/>
          </a:xfrm>
          <a:prstGeom prst="rect">
            <a:avLst/>
          </a:prstGeom>
        </p:spPr>
      </p:pic>
      <p:pic>
        <p:nvPicPr>
          <p:cNvPr id="90" name="Picture 89"/>
          <p:cNvPicPr>
            <a:picLocks noChangeAspect="1"/>
          </p:cNvPicPr>
          <p:nvPr/>
        </p:nvPicPr>
        <p:blipFill>
          <a:blip r:embed="rId24"/>
          <a:stretch>
            <a:fillRect/>
          </a:stretch>
        </p:blipFill>
        <p:spPr>
          <a:xfrm>
            <a:off x="6835500" y="4905722"/>
            <a:ext cx="613028" cy="28037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1515" y="4884587"/>
            <a:ext cx="957733" cy="392538"/>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16" y="3049627"/>
            <a:ext cx="949287" cy="474643"/>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5718" y="2995428"/>
            <a:ext cx="597501" cy="597501"/>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689" y="3040010"/>
            <a:ext cx="1060939" cy="530469"/>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350" y="2221540"/>
            <a:ext cx="569360" cy="606695"/>
          </a:xfrm>
          <a:prstGeom prst="rect">
            <a:avLst/>
          </a:prstGeom>
        </p:spPr>
      </p:pic>
      <p:pic>
        <p:nvPicPr>
          <p:cNvPr id="6" name="Picture 5"/>
          <p:cNvPicPr>
            <a:picLocks noChangeAspect="1"/>
          </p:cNvPicPr>
          <p:nvPr/>
        </p:nvPicPr>
        <p:blipFill>
          <a:blip r:embed="rId30"/>
          <a:stretch>
            <a:fillRect/>
          </a:stretch>
        </p:blipFill>
        <p:spPr>
          <a:xfrm>
            <a:off x="10113683" y="3108249"/>
            <a:ext cx="488816" cy="477578"/>
          </a:xfrm>
          <a:prstGeom prst="rect">
            <a:avLst/>
          </a:prstGeom>
        </p:spPr>
      </p:pic>
      <p:pic>
        <p:nvPicPr>
          <p:cNvPr id="16" name="Picture 15"/>
          <p:cNvPicPr>
            <a:picLocks noChangeAspect="1"/>
          </p:cNvPicPr>
          <p:nvPr/>
        </p:nvPicPr>
        <p:blipFill>
          <a:blip r:embed="rId31"/>
          <a:stretch>
            <a:fillRect/>
          </a:stretch>
        </p:blipFill>
        <p:spPr>
          <a:xfrm>
            <a:off x="11069014" y="3085376"/>
            <a:ext cx="494547" cy="501141"/>
          </a:xfrm>
          <a:prstGeom prst="rect">
            <a:avLst/>
          </a:prstGeom>
        </p:spPr>
      </p:pic>
      <p:pic>
        <p:nvPicPr>
          <p:cNvPr id="17" name="Picture 16"/>
          <p:cNvPicPr>
            <a:picLocks noChangeAspect="1"/>
          </p:cNvPicPr>
          <p:nvPr/>
        </p:nvPicPr>
        <p:blipFill>
          <a:blip r:embed="rId32"/>
          <a:stretch>
            <a:fillRect/>
          </a:stretch>
        </p:blipFill>
        <p:spPr>
          <a:xfrm>
            <a:off x="7578473" y="2251827"/>
            <a:ext cx="559883" cy="585047"/>
          </a:xfrm>
          <a:prstGeom prst="rect">
            <a:avLst/>
          </a:prstGeom>
        </p:spPr>
      </p:pic>
      <p:pic>
        <p:nvPicPr>
          <p:cNvPr id="83" name="Picture 82"/>
          <p:cNvPicPr>
            <a:picLocks noChangeAspect="1"/>
          </p:cNvPicPr>
          <p:nvPr/>
        </p:nvPicPr>
        <p:blipFill>
          <a:blip r:embed="rId33"/>
          <a:stretch>
            <a:fillRect/>
          </a:stretch>
        </p:blipFill>
        <p:spPr>
          <a:xfrm>
            <a:off x="8594346" y="5721564"/>
            <a:ext cx="1220234" cy="449046"/>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4834" y="5732178"/>
            <a:ext cx="1278400" cy="434203"/>
          </a:xfrm>
          <a:prstGeom prst="rect">
            <a:avLst/>
          </a:prstGeom>
        </p:spPr>
      </p:pic>
      <p:pic>
        <p:nvPicPr>
          <p:cNvPr id="9" name="Picture 8"/>
          <p:cNvPicPr>
            <a:picLocks noChangeAspect="1"/>
          </p:cNvPicPr>
          <p:nvPr/>
        </p:nvPicPr>
        <p:blipFill rotWithShape="1">
          <a:blip r:embed="rId35"/>
          <a:srcRect r="23769"/>
          <a:stretch/>
        </p:blipFill>
        <p:spPr>
          <a:xfrm>
            <a:off x="1585461" y="1362869"/>
            <a:ext cx="5330228" cy="678045"/>
          </a:xfrm>
          <a:prstGeom prst="rect">
            <a:avLst/>
          </a:prstGeom>
        </p:spPr>
      </p:pic>
      <p:sp>
        <p:nvSpPr>
          <p:cNvPr id="99" name="TextBox 98"/>
          <p:cNvSpPr txBox="1"/>
          <p:nvPr/>
        </p:nvSpPr>
        <p:spPr>
          <a:xfrm>
            <a:off x="319474" y="1551025"/>
            <a:ext cx="1812899"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DevOps</a:t>
            </a:r>
          </a:p>
        </p:txBody>
      </p:sp>
      <p:sp>
        <p:nvSpPr>
          <p:cNvPr id="110" name="TextBox 109"/>
          <p:cNvSpPr txBox="1"/>
          <p:nvPr/>
        </p:nvSpPr>
        <p:spPr>
          <a:xfrm>
            <a:off x="5651935" y="3053883"/>
            <a:ext cx="1567014" cy="573029"/>
          </a:xfrm>
          <a:prstGeom prst="rect">
            <a:avLst/>
          </a:prstGeom>
          <a:noFill/>
        </p:spPr>
        <p:txBody>
          <a:bodyPr wrap="square" rtlCol="0">
            <a:spAutoFit/>
          </a:bodyPr>
          <a:lstStyle/>
          <a:p>
            <a:pPr defTabSz="913191">
              <a:defRPr/>
            </a:pPr>
            <a:r>
              <a:rPr lang="en-US" sz="1567" b="1" dirty="0">
                <a:solidFill>
                  <a:srgbClr val="000000"/>
                </a:solidFill>
                <a:latin typeface="Segoe UI Light"/>
              </a:rPr>
              <a:t>PaaS &amp;</a:t>
            </a:r>
          </a:p>
          <a:p>
            <a:pPr defTabSz="913191">
              <a:defRPr/>
            </a:pPr>
            <a:r>
              <a:rPr lang="en-US" sz="1567"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80112" y="5668319"/>
            <a:ext cx="1289266" cy="49792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2139" y="5650256"/>
            <a:ext cx="837154" cy="509437"/>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2474" y="5691919"/>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2984" y="2472775"/>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2830" y="2370361"/>
            <a:ext cx="946417"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5692" y="2357762"/>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310" y="2284459"/>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522" y="3859774"/>
            <a:ext cx="588845" cy="588845"/>
          </a:xfrm>
          <a:prstGeom prst="rect">
            <a:avLst/>
          </a:prstGeom>
        </p:spPr>
      </p:pic>
      <p:pic>
        <p:nvPicPr>
          <p:cNvPr id="3" name="Picture 2"/>
          <p:cNvPicPr>
            <a:picLocks noChangeAspect="1"/>
          </p:cNvPicPr>
          <p:nvPr/>
        </p:nvPicPr>
        <p:blipFill>
          <a:blip r:embed="rId44"/>
          <a:stretch>
            <a:fillRect/>
          </a:stretch>
        </p:blipFill>
        <p:spPr>
          <a:xfrm>
            <a:off x="3184503" y="5654075"/>
            <a:ext cx="490018" cy="484043"/>
          </a:xfrm>
          <a:prstGeom prst="rect">
            <a:avLst/>
          </a:prstGeom>
        </p:spPr>
      </p:pic>
      <p:pic>
        <p:nvPicPr>
          <p:cNvPr id="72" name="Picture 7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2052044" y="4842738"/>
            <a:ext cx="1473088" cy="348630"/>
          </a:xfrm>
          <a:prstGeom prst="rect">
            <a:avLst/>
          </a:prstGeom>
        </p:spPr>
      </p:pic>
      <p:pic>
        <p:nvPicPr>
          <p:cNvPr id="73" name="Picture 72"/>
          <p:cNvPicPr>
            <a:picLocks noChangeAspect="1"/>
          </p:cNvPicPr>
          <p:nvPr/>
        </p:nvPicPr>
        <p:blipFill>
          <a:blip r:embed="rId46"/>
          <a:stretch>
            <a:fillRect/>
          </a:stretch>
        </p:blipFill>
        <p:spPr>
          <a:xfrm>
            <a:off x="2475140" y="5644163"/>
            <a:ext cx="505703" cy="596728"/>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40329" y="4073337"/>
            <a:ext cx="553444" cy="297112"/>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98" y="3734236"/>
            <a:ext cx="474381" cy="720694"/>
          </a:xfrm>
          <a:prstGeom prst="rect">
            <a:avLst/>
          </a:prstGeom>
        </p:spPr>
      </p:pic>
      <p:sp>
        <p:nvSpPr>
          <p:cNvPr id="5" name="AutoShape 2" descr="Gradle"/>
          <p:cNvSpPr>
            <a:spLocks noChangeAspect="1" noChangeArrowheads="1"/>
          </p:cNvSpPr>
          <p:nvPr/>
        </p:nvSpPr>
        <p:spPr bwMode="auto">
          <a:xfrm>
            <a:off x="153361" y="-447175"/>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5" rIns="89630" bIns="44815" numCol="1" anchor="t" anchorCtr="0" compatLnSpc="1">
            <a:prstTxWarp prst="textNoShape">
              <a:avLst/>
            </a:prstTxWarp>
          </a:bodyPr>
          <a:lstStyle/>
          <a:p>
            <a:pPr defTabSz="896328">
              <a:defRPr/>
            </a:pPr>
            <a:endParaRPr lang="en-US" sz="1766" kern="0">
              <a:solidFill>
                <a:sysClr val="windowText" lastClr="000000"/>
              </a:solidFill>
              <a:latin typeface="Segoe UI"/>
            </a:endParaRPr>
          </a:p>
        </p:txBody>
      </p:sp>
      <p:pic>
        <p:nvPicPr>
          <p:cNvPr id="7" name="Picture 6"/>
          <p:cNvPicPr>
            <a:picLocks noChangeAspect="1"/>
          </p:cNvPicPr>
          <p:nvPr/>
        </p:nvPicPr>
        <p:blipFill>
          <a:blip r:embed="rId49"/>
          <a:stretch>
            <a:fillRect/>
          </a:stretch>
        </p:blipFill>
        <p:spPr>
          <a:xfrm>
            <a:off x="5537677" y="1479192"/>
            <a:ext cx="1404161" cy="400069"/>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1546" y="5726900"/>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sz="4313" dirty="0">
                <a:gradFill>
                  <a:gsLst>
                    <a:gs pos="1250">
                      <a:srgbClr val="505050"/>
                    </a:gs>
                    <a:gs pos="100000">
                      <a:srgbClr val="505050"/>
                    </a:gs>
                  </a:gsLst>
                  <a:lin ang="5400000" scaled="0"/>
                </a:gradFill>
              </a:rPr>
              <a:t>Azure is an open cloud</a:t>
            </a:r>
            <a:endParaRPr lang="en-US" dirty="0"/>
          </a:p>
        </p:txBody>
      </p:sp>
    </p:spTree>
    <p:extLst>
      <p:ext uri="{BB962C8B-B14F-4D97-AF65-F5344CB8AC3E}">
        <p14:creationId xmlns:p14="http://schemas.microsoft.com/office/powerpoint/2010/main" val="121947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02341" y="1225859"/>
            <a:ext cx="12192000" cy="1847320"/>
          </a:xfrm>
        </p:spPr>
        <p:txBody>
          <a:bodyPr>
            <a:normAutofit/>
          </a:bodyPr>
          <a:lstStyle/>
          <a:p>
            <a:r>
              <a:rPr lang="en-US" sz="5686" dirty="0"/>
              <a:t>Microsoft Azure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499788" y="3602938"/>
            <a:ext cx="10692212" cy="32533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72" y="3187150"/>
            <a:ext cx="4681212" cy="3698808"/>
          </a:xfrm>
          <a:prstGeom prst="rect">
            <a:avLst/>
          </a:prstGeom>
        </p:spPr>
      </p:pic>
      <p:sp>
        <p:nvSpPr>
          <p:cNvPr id="5" name="TextBox 4"/>
          <p:cNvSpPr txBox="1"/>
          <p:nvPr/>
        </p:nvSpPr>
        <p:spPr>
          <a:xfrm>
            <a:off x="2340095" y="1150434"/>
            <a:ext cx="2521810" cy="573280"/>
          </a:xfrm>
          <a:prstGeom prst="rect">
            <a:avLst/>
          </a:prstGeom>
          <a:noFill/>
        </p:spPr>
        <p:txBody>
          <a:bodyPr wrap="square" rtlCol="0">
            <a:spAutoFit/>
          </a:bodyPr>
          <a:lstStyle/>
          <a:p>
            <a:pPr defTabSz="1219085"/>
            <a:r>
              <a:rPr lang="en-US" sz="3137" dirty="0">
                <a:solidFill>
                  <a:srgbClr val="FFFFFF"/>
                </a:solidFill>
                <a:latin typeface="Segoe UI"/>
              </a:rPr>
              <a:t>Let’s see…</a:t>
            </a:r>
          </a:p>
        </p:txBody>
      </p:sp>
      <p:sp>
        <p:nvSpPr>
          <p:cNvPr id="7" name="TextBox 6"/>
          <p:cNvSpPr txBox="1"/>
          <p:nvPr/>
        </p:nvSpPr>
        <p:spPr>
          <a:xfrm>
            <a:off x="6486165" y="2535125"/>
            <a:ext cx="2186882" cy="573280"/>
          </a:xfrm>
          <a:prstGeom prst="rect">
            <a:avLst/>
          </a:prstGeom>
          <a:noFill/>
        </p:spPr>
        <p:txBody>
          <a:bodyPr wrap="square" rtlCol="0">
            <a:spAutoFit/>
          </a:bodyPr>
          <a:lstStyle/>
          <a:p>
            <a:pPr defTabSz="1219085"/>
            <a:r>
              <a:rPr lang="en-US" sz="3137" dirty="0">
                <a:solidFill>
                  <a:srgbClr val="FFFFFF"/>
                </a:solidFill>
                <a:latin typeface="Segoe UI"/>
              </a:rPr>
              <a:t>…in action</a:t>
            </a:r>
          </a:p>
        </p:txBody>
      </p:sp>
    </p:spTree>
    <p:extLst>
      <p:ext uri="{BB962C8B-B14F-4D97-AF65-F5344CB8AC3E}">
        <p14:creationId xmlns:p14="http://schemas.microsoft.com/office/powerpoint/2010/main" val="217980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Welcome">
            <a:hlinkClick r:id="" action="ppaction://media"/>
            <a:extLst>
              <a:ext uri="{FF2B5EF4-FFF2-40B4-BE49-F238E27FC236}">
                <a16:creationId xmlns:a16="http://schemas.microsoft.com/office/drawing/2014/main" id="{FC9B6F5C-B268-413E-9612-5A5D77690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8" cy="6857999"/>
          </a:xfrm>
          <a:prstGeom prst="rect">
            <a:avLst/>
          </a:prstGeom>
        </p:spPr>
      </p:pic>
    </p:spTree>
    <p:extLst>
      <p:ext uri="{BB962C8B-B14F-4D97-AF65-F5344CB8AC3E}">
        <p14:creationId xmlns:p14="http://schemas.microsoft.com/office/powerpoint/2010/main" val="577109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90386" y="2909197"/>
            <a:ext cx="6818001" cy="3943138"/>
          </a:xfrm>
          <a:prstGeom prst="rect">
            <a:avLst/>
          </a:prstGeom>
        </p:spPr>
      </p:pic>
      <p:sp>
        <p:nvSpPr>
          <p:cNvPr id="10" name="Title 9"/>
          <p:cNvSpPr>
            <a:spLocks noGrp="1"/>
          </p:cNvSpPr>
          <p:nvPr>
            <p:ph type="title"/>
          </p:nvPr>
        </p:nvSpPr>
        <p:spPr>
          <a:xfrm>
            <a:off x="269304" y="2084377"/>
            <a:ext cx="6869694" cy="1366364"/>
          </a:xfrm>
        </p:spPr>
        <p:txBody>
          <a:bodyPr>
            <a:normAutofit/>
          </a:bodyPr>
          <a:lstStyle/>
          <a:p>
            <a:r>
              <a:rPr lang="en-US" dirty="0"/>
              <a:t>Azure Overview</a:t>
            </a:r>
          </a:p>
        </p:txBody>
      </p:sp>
      <p:sp>
        <p:nvSpPr>
          <p:cNvPr id="11" name="Text Placeholder 10"/>
          <p:cNvSpPr>
            <a:spLocks noGrp="1"/>
          </p:cNvSpPr>
          <p:nvPr>
            <p:ph type="body" sz="quarter" idx="12"/>
          </p:nvPr>
        </p:nvSpPr>
        <p:spPr/>
        <p:txBody>
          <a:bodyPr/>
          <a:lstStyle/>
          <a:p>
            <a:r>
              <a:rPr lang="en-US" sz="2745" dirty="0"/>
              <a:t>Build Great Cloud Apps</a:t>
            </a:r>
          </a:p>
        </p:txBody>
      </p:sp>
    </p:spTree>
    <p:extLst>
      <p:ext uri="{BB962C8B-B14F-4D97-AF65-F5344CB8AC3E}">
        <p14:creationId xmlns:p14="http://schemas.microsoft.com/office/powerpoint/2010/main" val="276805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4975471" y="1176289"/>
            <a:ext cx="6956553" cy="4745652"/>
          </a:xfrm>
        </p:spPr>
        <p:txBody>
          <a:bodyPr>
            <a:normAutofit/>
          </a:bodyPr>
          <a:lstStyle/>
          <a:p>
            <a:pPr marL="560241" indent="-560241">
              <a:buFont typeface="Arial" panose="020B0604020202020204" pitchFamily="34" charset="0"/>
              <a:buChar char="•"/>
            </a:pPr>
            <a:r>
              <a:rPr lang="en-US" sz="2745" dirty="0"/>
              <a:t>Welcome</a:t>
            </a:r>
          </a:p>
          <a:p>
            <a:pPr marL="560241" indent="-560241">
              <a:buFont typeface="Arial" panose="020B0604020202020204" pitchFamily="34" charset="0"/>
              <a:buChar char="•"/>
            </a:pPr>
            <a:r>
              <a:rPr lang="en-US" sz="2745" dirty="0"/>
              <a:t>Azure Overview</a:t>
            </a:r>
            <a:endParaRPr lang="en-US" sz="2941" dirty="0"/>
          </a:p>
          <a:p>
            <a:pPr marL="560241" indent="-560241">
              <a:buFont typeface="Arial" panose="020B0604020202020204" pitchFamily="34" charset="0"/>
              <a:buChar char="•"/>
            </a:pPr>
            <a:r>
              <a:rPr lang="en-US" sz="2941" dirty="0"/>
              <a:t>Introduction to the Azure Portal</a:t>
            </a:r>
          </a:p>
          <a:p>
            <a:pPr marL="560241" indent="-560241">
              <a:buFont typeface="Arial" panose="020B0604020202020204" pitchFamily="34" charset="0"/>
              <a:buChar char="•"/>
            </a:pPr>
            <a:r>
              <a:rPr lang="en-US" sz="2941" dirty="0"/>
              <a:t>Integrating Azure Blob Storage to Store Images</a:t>
            </a:r>
          </a:p>
          <a:p>
            <a:pPr marL="560241" indent="-560241">
              <a:buFont typeface="Arial" panose="020B0604020202020204" pitchFamily="34" charset="0"/>
              <a:buChar char="•"/>
            </a:pPr>
            <a:r>
              <a:rPr lang="en-US" sz="2941" dirty="0"/>
              <a:t>Introduction Azure Functions</a:t>
            </a:r>
          </a:p>
          <a:p>
            <a:pPr marL="560241" indent="-560241">
              <a:buFont typeface="Arial" panose="020B0604020202020204" pitchFamily="34" charset="0"/>
              <a:buChar char="•"/>
            </a:pPr>
            <a:r>
              <a:rPr lang="en-US" sz="2941" dirty="0"/>
              <a:t>Using Cognitive Services and Azure Functions to Filter Uploaded Images</a:t>
            </a:r>
          </a:p>
        </p:txBody>
      </p:sp>
      <p:sp>
        <p:nvSpPr>
          <p:cNvPr id="4" name="Text Placeholder 3"/>
          <p:cNvSpPr>
            <a:spLocks noGrp="1"/>
          </p:cNvSpPr>
          <p:nvPr>
            <p:ph type="body" sz="quarter" idx="15"/>
          </p:nvPr>
        </p:nvSpPr>
        <p:spPr/>
        <p:txBody>
          <a:bodyPr/>
          <a:lstStyle/>
          <a:p>
            <a:r>
              <a:rPr lang="en-US" dirty="0"/>
              <a:t>Agenda</a:t>
            </a:r>
          </a:p>
        </p:txBody>
      </p:sp>
      <p:grpSp>
        <p:nvGrpSpPr>
          <p:cNvPr id="5" name="Group 4"/>
          <p:cNvGrpSpPr/>
          <p:nvPr/>
        </p:nvGrpSpPr>
        <p:grpSpPr>
          <a:xfrm>
            <a:off x="879391" y="3012337"/>
            <a:ext cx="2999423" cy="2179697"/>
            <a:chOff x="897024" y="3072244"/>
            <a:chExt cx="3059568" cy="2223404"/>
          </a:xfrm>
        </p:grpSpPr>
        <p:pic>
          <p:nvPicPr>
            <p:cNvPr id="6" name="Picture 5"/>
            <p:cNvPicPr>
              <a:picLocks noChangeAspect="1"/>
            </p:cNvPicPr>
            <p:nvPr/>
          </p:nvPicPr>
          <p:blipFill>
            <a:blip r:embed="rId2"/>
            <a:stretch>
              <a:fillRect/>
            </a:stretch>
          </p:blipFill>
          <p:spPr>
            <a:xfrm>
              <a:off x="897024" y="3072244"/>
              <a:ext cx="3059568" cy="1902644"/>
            </a:xfrm>
            <a:prstGeom prst="rect">
              <a:avLst/>
            </a:prstGeom>
          </p:spPr>
        </p:pic>
        <p:grpSp>
          <p:nvGrpSpPr>
            <p:cNvPr id="7" name="Group 6"/>
            <p:cNvGrpSpPr/>
            <p:nvPr/>
          </p:nvGrpSpPr>
          <p:grpSpPr>
            <a:xfrm>
              <a:off x="1730175" y="3530077"/>
              <a:ext cx="302666" cy="1765571"/>
              <a:chOff x="5256113" y="4962361"/>
              <a:chExt cx="302666" cy="1765571"/>
            </a:xfrm>
          </p:grpSpPr>
          <p:sp>
            <p:nvSpPr>
              <p:cNvPr id="12" name="Oval 11"/>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3" name="Rectangle 12"/>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8" name="Freeform 5"/>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9" name="Group 8"/>
            <p:cNvGrpSpPr/>
            <p:nvPr/>
          </p:nvGrpSpPr>
          <p:grpSpPr>
            <a:xfrm>
              <a:off x="2479688" y="3810345"/>
              <a:ext cx="302666" cy="1485303"/>
              <a:chOff x="5627503" y="4962361"/>
              <a:chExt cx="302666" cy="1485303"/>
            </a:xfrm>
          </p:grpSpPr>
          <p:sp>
            <p:nvSpPr>
              <p:cNvPr id="10" name="Oval 9"/>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1" name="Rectangle 10"/>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211610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882" dirty="0"/>
              <a:t>Why use the cloud to build apps?</a:t>
            </a:r>
          </a:p>
        </p:txBody>
      </p:sp>
      <p:grpSp>
        <p:nvGrpSpPr>
          <p:cNvPr id="6" name="Group 4"/>
          <p:cNvGrpSpPr>
            <a:grpSpLocks noChangeAspect="1"/>
          </p:cNvGrpSpPr>
          <p:nvPr/>
        </p:nvGrpSpPr>
        <p:grpSpPr bwMode="auto">
          <a:xfrm>
            <a:off x="2636361" y="977839"/>
            <a:ext cx="10111237" cy="6746531"/>
            <a:chOff x="1694" y="628"/>
            <a:chExt cx="6497" cy="4335"/>
          </a:xfrm>
        </p:grpSpPr>
        <p:sp>
          <p:nvSpPr>
            <p:cNvPr id="7" name="AutoShape 3"/>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nvGrpSpPr>
            <p:cNvPr id="8" name="Group 205"/>
            <p:cNvGrpSpPr>
              <a:grpSpLocks/>
            </p:cNvGrpSpPr>
            <p:nvPr/>
          </p:nvGrpSpPr>
          <p:grpSpPr bwMode="auto">
            <a:xfrm>
              <a:off x="1976" y="1170"/>
              <a:ext cx="5877" cy="3251"/>
              <a:chOff x="1976" y="1170"/>
              <a:chExt cx="5877" cy="3251"/>
            </a:xfrm>
          </p:grpSpPr>
          <p:sp>
            <p:nvSpPr>
              <p:cNvPr id="85" name="Freeform 5"/>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6" name="Rectangle 6"/>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7" name="Rectangle 7"/>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8" name="Rectangle 8"/>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9" name="Rectangle 9"/>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0" name="Rectangle 10"/>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1" name="Rectangle 11"/>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2" name="Rectangle 12"/>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3" name="Rectangle 13"/>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4" name="Freeform 14"/>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5" name="Freeform 15"/>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6" name="Freeform 16"/>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7" name="Freeform 17"/>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8" name="Freeform 18"/>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9" name="Freeform 19"/>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0" name="Freeform 20"/>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1" name="Freeform 21"/>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2" name="Freeform 22"/>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3" name="Rectangle 23"/>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4" name="Freeform 24"/>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5" name="Freeform 25"/>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6" name="Freeform 26"/>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7" name="Freeform 27"/>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8" name="Freeform 28"/>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9" name="Freeform 29"/>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0" name="Freeform 30"/>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1" name="Freeform 31"/>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2" name="Freeform 32"/>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3" name="Freeform 33"/>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4" name="Freeform 34"/>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5" name="Freeform 35"/>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6" name="Freeform 36"/>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7" name="Freeform 37"/>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8" name="Freeform 38"/>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9" name="Freeform 39"/>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0" name="Freeform 40"/>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1" name="Freeform 41"/>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2" name="Freeform 42"/>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3" name="Freeform 43"/>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4" name="Rectangle 44"/>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5" name="Freeform 45"/>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6" name="Freeform 46"/>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7" name="Freeform 47"/>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8" name="Freeform 48"/>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9" name="Freeform 49"/>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0" name="Freeform 50"/>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1" name="Oval 51"/>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2" name="Oval 52"/>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3" name="Freeform 53"/>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4" name="Freeform 54"/>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5" name="Freeform 55"/>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6" name="Freeform 56"/>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7" name="Freeform 57"/>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8" name="Freeform 58"/>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9" name="Freeform 59"/>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0" name="Freeform 60"/>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1" name="Freeform 61"/>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2" name="Freeform 62"/>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3" name="Freeform 63"/>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4" name="Freeform 64"/>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5" name="Freeform 65"/>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6" name="Freeform 66"/>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7" name="Freeform 67"/>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8" name="Freeform 68"/>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9" name="Freeform 69"/>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0" name="Freeform 70"/>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1" name="Freeform 71"/>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2" name="Freeform 72"/>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3" name="Freeform 73"/>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4" name="Rectangle 74"/>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5" name="Freeform 75"/>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6" name="Freeform 76"/>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7" name="Freeform 77"/>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8" name="Freeform 78"/>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9" name="Freeform 79"/>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0" name="Rectangle 80"/>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1" name="Rectangle 81"/>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2" name="Oval 82"/>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3" name="Oval 83"/>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4" name="Freeform 84"/>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5" name="Freeform 85"/>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6" name="Freeform 86"/>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7" name="Freeform 87"/>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8" name="Rectangle 88"/>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9" name="Freeform 89"/>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0" name="Freeform 90"/>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1" name="Freeform 91"/>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2" name="Freeform 92"/>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3" name="Freeform 93"/>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4" name="Freeform 94"/>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5" name="Freeform 95"/>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6" name="Freeform 96"/>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7" name="Freeform 97"/>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8" name="Freeform 98"/>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9" name="Freeform 99"/>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0" name="Freeform 100"/>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1" name="Freeform 101"/>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2" name="Freeform 102"/>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3" name="Freeform 103"/>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4" name="Freeform 104"/>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5" name="Freeform 105"/>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6" name="Freeform 106"/>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7" name="Rectangle 107"/>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8" name="Freeform 108"/>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9" name="Freeform 109"/>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0" name="Freeform 110"/>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1" name="Freeform 111"/>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2" name="Freeform 112"/>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3" name="Freeform 113"/>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4" name="Freeform 114"/>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5" name="Rectangle 115"/>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6" name="Freeform 116"/>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7" name="Rectangle 117"/>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8" name="Freeform 118"/>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9" name="Rectangle 119"/>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0" name="Freeform 120"/>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1" name="Rectangle 121"/>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2" name="Freeform 122"/>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3" name="Rectangle 123"/>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4" name="Freeform 124"/>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5" name="Rectangle 125"/>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6" name="Freeform 126"/>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7" name="Freeform 127"/>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8" name="Freeform 128"/>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9" name="Freeform 129"/>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0" name="Freeform 130"/>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1" name="Freeform 131"/>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2" name="Freeform 132"/>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3" name="Freeform 133"/>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4" name="Freeform 134"/>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5" name="Freeform 135"/>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6" name="Freeform 136"/>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7" name="Freeform 137"/>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8" name="Freeform 138"/>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9" name="Rectangle 139"/>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0" name="Rectangle 140"/>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1" name="Rectangle 141"/>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2" name="Rectangle 142"/>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3" name="Rectangle 143"/>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4" name="Rectangle 144"/>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5" name="Rectangle 145"/>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6" name="Rectangle 146"/>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7" name="Rectangle 147"/>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8" name="Rectangle 148"/>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9" name="Rectangle 149"/>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0" name="Freeform 150"/>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1" name="Rectangle 151"/>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2" name="Rectangle 152"/>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3" name="Rectangle 153"/>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4" name="Rectangle 154"/>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5" name="Rectangle 155"/>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6" name="Rectangle 156"/>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7" name="Rectangle 157"/>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8" name="Rectangle 158"/>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9" name="Rectangle 159"/>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0" name="Rectangle 160"/>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1" name="Rectangle 161"/>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2" name="Freeform 162"/>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3" name="Rectangle 163"/>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4" name="Rectangle 164"/>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5" name="Rectangle 165"/>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6" name="Rectangle 166"/>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7" name="Rectangle 167"/>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8" name="Rectangle 168"/>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9" name="Rectangle 169"/>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0" name="Rectangle 170"/>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1" name="Rectangle 171"/>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2" name="Rectangle 172"/>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3" name="Rectangle 173"/>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4" name="Freeform 174"/>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5" name="Rectangle 175"/>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6" name="Rectangle 176"/>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7" name="Rectangle 177"/>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8" name="Rectangle 178"/>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9" name="Rectangle 179"/>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0" name="Rectangle 180"/>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1" name="Rectangle 181"/>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2" name="Rectangle 182"/>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3" name="Rectangle 183"/>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4" name="Rectangle 184"/>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5" name="Rectangle 185"/>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6" name="Freeform 186"/>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7" name="Rectangle 187"/>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8" name="Rectangle 188"/>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9" name="Rectangle 189"/>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0" name="Rectangle 190"/>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1" name="Rectangle 191"/>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2" name="Rectangle 192"/>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3" name="Rectangle 193"/>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4" name="Rectangle 194"/>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5" name="Rectangle 195"/>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6" name="Rectangle 196"/>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7" name="Rectangle 197"/>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8" name="Freeform 198"/>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9" name="Rectangle 199"/>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0" name="Rectangle 200"/>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1" name="Rectangle 201"/>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2" name="Rectangle 202"/>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3" name="Rectangle 203"/>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4" name="Rectangle 204"/>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
          <p:nvSpPr>
            <p:cNvPr id="9" name="Rectangle 206"/>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 name="Rectangle 207"/>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 name="Rectangle 208"/>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 name="Rectangle 209"/>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 name="Rectangle 210"/>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 name="Freeform 211"/>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 name="Freeform 212"/>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 name="Freeform 213"/>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 name="Freeform 214"/>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 name="Freeform 215"/>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 name="Rectangle 216"/>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 name="Rectangle 217"/>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 name="Rectangle 218"/>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 name="Rectangle 219"/>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 name="Rectangle 220"/>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 name="Rectangle 221"/>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 name="Rectangle 222"/>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 name="Rectangle 223"/>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 name="Rectangle 224"/>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9" name="Rectangle 225"/>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0" name="Rectangle 226"/>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1" name="Freeform 227"/>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2" name="Rectangle 228"/>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3" name="Rectangle 229"/>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4" name="Rectangle 230"/>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5" name="Rectangle 231"/>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6" name="Rectangle 232"/>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7" name="Rectangle 233"/>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8" name="Rectangle 234"/>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9" name="Rectangle 235"/>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0" name="Rectangle 236"/>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1" name="Rectangle 237"/>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2" name="Rectangle 238"/>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3" name="Freeform 239"/>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4" name="Rectangle 240"/>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5" name="Freeform 241"/>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6" name="Rectangle 242"/>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7" name="Rectangle 243"/>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8" name="Rectangle 244"/>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9" name="Rectangle 245"/>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0" name="Rectangle 246"/>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1" name="Rectangle 247"/>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2" name="Rectangle 248"/>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3" name="Rectangle 249"/>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4" name="Rectangle 250"/>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5" name="Rectangle 251"/>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6" name="Rectangle 252"/>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7" name="Freeform 253"/>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8" name="Rectangle 254"/>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9" name="Rectangle 255"/>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0" name="Rectangle 256"/>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1" name="Rectangle 257"/>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2" name="Rectangle 258"/>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3" name="Rectangle 259"/>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4" name="Rectangle 260"/>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5" name="Rectangle 261"/>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6" name="Rectangle 262"/>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7" name="Rectangle 263"/>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8" name="Rectangle 264"/>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9" name="Freeform 265"/>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0" name="Freeform 266"/>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1" name="Freeform 267"/>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2" name="Rectangle 268"/>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3" name="Rectangle 269"/>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4" name="Rectangle 270"/>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5" name="Rectangle 271"/>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6" name="Rectangle 272"/>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7" name="Rectangle 273"/>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8" name="Rectangle 274"/>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9" name="Rectangle 275"/>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0" name="Rectangle 276"/>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1" name="Rectangle 277"/>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2" name="Rectangle 278"/>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3" name="Freeform 279"/>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4" name="Freeform 280"/>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Tree>
    <p:extLst>
      <p:ext uri="{BB962C8B-B14F-4D97-AF65-F5344CB8AC3E}">
        <p14:creationId xmlns:p14="http://schemas.microsoft.com/office/powerpoint/2010/main" val="386985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4248" y="4876234"/>
            <a:ext cx="3699827" cy="2060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p:cNvSpPr>
            <a:spLocks noGrp="1"/>
          </p:cNvSpPr>
          <p:nvPr>
            <p:ph type="title"/>
          </p:nvPr>
        </p:nvSpPr>
        <p:spPr>
          <a:xfrm>
            <a:off x="479039" y="283758"/>
            <a:ext cx="11579159" cy="1325376"/>
          </a:xfrm>
        </p:spPr>
        <p:txBody>
          <a:bodyPr>
            <a:normAutofit/>
          </a:bodyPr>
          <a:lstStyle/>
          <a:p>
            <a:r>
              <a:rPr lang="de-DE" sz="4313" dirty="0" err="1"/>
              <a:t>Scale</a:t>
            </a:r>
            <a:endParaRPr lang="en-US" sz="4313" dirty="0"/>
          </a:p>
        </p:txBody>
      </p:sp>
      <p:sp>
        <p:nvSpPr>
          <p:cNvPr id="80" name="Text Placeholder 6"/>
          <p:cNvSpPr txBox="1">
            <a:spLocks/>
          </p:cNvSpPr>
          <p:nvPr/>
        </p:nvSpPr>
        <p:spPr bwMode="auto">
          <a:xfrm>
            <a:off x="5792497" y="1845030"/>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82" name="Straight Arrow Connector 81"/>
          <p:cNvCxnSpPr/>
          <p:nvPr/>
        </p:nvCxnSpPr>
        <p:spPr bwMode="auto">
          <a:xfrm rot="16200000" flipV="1">
            <a:off x="2241099" y="1555226"/>
            <a:ext cx="877549" cy="4"/>
          </a:xfrm>
          <a:prstGeom prst="straightConnector1">
            <a:avLst/>
          </a:prstGeom>
          <a:noFill/>
          <a:ln w="76200" cap="flat" cmpd="sng" algn="ctr">
            <a:solidFill>
              <a:srgbClr val="F17719"/>
            </a:solidFill>
            <a:prstDash val="solid"/>
            <a:headEnd type="none" w="med" len="med"/>
            <a:tailEnd type="triangle"/>
          </a:ln>
          <a:effectLst/>
        </p:spPr>
      </p:cxnSp>
      <p:cxnSp>
        <p:nvCxnSpPr>
          <p:cNvPr id="83" name="Straight Arrow Connector 82"/>
          <p:cNvCxnSpPr/>
          <p:nvPr/>
        </p:nvCxnSpPr>
        <p:spPr bwMode="auto">
          <a:xfrm>
            <a:off x="2636295" y="1961502"/>
            <a:ext cx="3090571" cy="916"/>
          </a:xfrm>
          <a:prstGeom prst="straightConnector1">
            <a:avLst/>
          </a:prstGeom>
          <a:noFill/>
          <a:ln w="76200" cap="flat" cmpd="sng" algn="ctr">
            <a:solidFill>
              <a:srgbClr val="F17719"/>
            </a:solidFill>
            <a:prstDash val="solid"/>
            <a:headEnd type="none" w="med" len="med"/>
            <a:tailEnd type="triangle"/>
          </a:ln>
          <a:effectLst/>
        </p:spPr>
      </p:cxnSp>
      <p:sp>
        <p:nvSpPr>
          <p:cNvPr id="84" name="Rectangle 83"/>
          <p:cNvSpPr/>
          <p:nvPr/>
        </p:nvSpPr>
        <p:spPr>
          <a:xfrm rot="16200000">
            <a:off x="1928925" y="1500769"/>
            <a:ext cx="1006803"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85" name="Straight Arrow Connector 84"/>
          <p:cNvCxnSpPr/>
          <p:nvPr/>
        </p:nvCxnSpPr>
        <p:spPr bwMode="auto">
          <a:xfrm flipV="1">
            <a:off x="2647874" y="1643335"/>
            <a:ext cx="998544" cy="64073"/>
          </a:xfrm>
          <a:prstGeom prst="straightConnector1">
            <a:avLst/>
          </a:prstGeom>
          <a:noFill/>
          <a:ln w="76200" cap="flat" cmpd="sng" algn="ctr">
            <a:solidFill>
              <a:srgbClr val="F17719"/>
            </a:solidFill>
            <a:prstDash val="solid"/>
            <a:headEnd type="none" w="med" len="med"/>
            <a:tailEnd type="triangle"/>
          </a:ln>
          <a:effectLst/>
        </p:spPr>
      </p:cxnSp>
      <p:cxnSp>
        <p:nvCxnSpPr>
          <p:cNvPr id="86" name="Straight Arrow Connector 85"/>
          <p:cNvCxnSpPr/>
          <p:nvPr/>
        </p:nvCxnSpPr>
        <p:spPr bwMode="auto">
          <a:xfrm flipV="1">
            <a:off x="4632459" y="1622770"/>
            <a:ext cx="1046184" cy="84637"/>
          </a:xfrm>
          <a:prstGeom prst="straightConnector1">
            <a:avLst/>
          </a:prstGeom>
          <a:noFill/>
          <a:ln w="76200" cap="flat" cmpd="sng" algn="ctr">
            <a:solidFill>
              <a:srgbClr val="F17719"/>
            </a:solidFill>
            <a:prstDash val="solid"/>
            <a:headEnd type="none" w="med" len="med"/>
            <a:tailEnd type="triangle"/>
          </a:ln>
          <a:effectLst/>
        </p:spPr>
      </p:cxnSp>
      <p:cxnSp>
        <p:nvCxnSpPr>
          <p:cNvPr id="87" name="Straight Connector 86"/>
          <p:cNvCxnSpPr/>
          <p:nvPr/>
        </p:nvCxnSpPr>
        <p:spPr bwMode="auto">
          <a:xfrm rot="5400000" flipH="1" flipV="1">
            <a:off x="4215827" y="1552925"/>
            <a:ext cx="836154" cy="1534"/>
          </a:xfrm>
          <a:prstGeom prst="line">
            <a:avLst/>
          </a:prstGeom>
          <a:noFill/>
          <a:ln w="19050" cap="flat" cmpd="sng" algn="ctr">
            <a:solidFill>
              <a:srgbClr val="505050"/>
            </a:solidFill>
            <a:prstDash val="sysDot"/>
            <a:headEnd type="none" w="med" len="med"/>
            <a:tailEnd type="none" w="med" len="med"/>
          </a:ln>
          <a:effectLst/>
        </p:spPr>
      </p:cxnSp>
      <p:sp>
        <p:nvSpPr>
          <p:cNvPr id="88" name="Rectangle 87"/>
          <p:cNvSpPr/>
          <p:nvPr/>
        </p:nvSpPr>
        <p:spPr>
          <a:xfrm>
            <a:off x="3606544" y="1288912"/>
            <a:ext cx="1094908" cy="577812"/>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endParaRPr lang="en-US" sz="1078" kern="0" dirty="0">
              <a:solidFill>
                <a:srgbClr val="505050">
                  <a:alpha val="99000"/>
                </a:srgbClr>
              </a:solidFill>
              <a:latin typeface="Segoe UI"/>
            </a:endParaRP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Inactivity</a:t>
            </a: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Period </a:t>
            </a:r>
          </a:p>
        </p:txBody>
      </p:sp>
      <p:cxnSp>
        <p:nvCxnSpPr>
          <p:cNvPr id="89" name="Straight Connector 88"/>
          <p:cNvCxnSpPr/>
          <p:nvPr/>
        </p:nvCxnSpPr>
        <p:spPr bwMode="auto">
          <a:xfrm rot="5400000" flipH="1" flipV="1">
            <a:off x="3249285" y="1552925"/>
            <a:ext cx="836154" cy="1534"/>
          </a:xfrm>
          <a:prstGeom prst="line">
            <a:avLst/>
          </a:prstGeom>
          <a:noFill/>
          <a:ln w="19050" cap="flat" cmpd="sng" algn="ctr">
            <a:solidFill>
              <a:srgbClr val="505050"/>
            </a:solidFill>
            <a:prstDash val="sysDot"/>
            <a:headEnd type="none" w="med" len="med"/>
            <a:tailEnd type="none" w="med" len="med"/>
          </a:ln>
          <a:effectLst/>
        </p:spPr>
      </p:cxnSp>
      <p:sp>
        <p:nvSpPr>
          <p:cNvPr id="79" name="TextBox 78"/>
          <p:cNvSpPr txBox="1"/>
          <p:nvPr/>
        </p:nvSpPr>
        <p:spPr>
          <a:xfrm>
            <a:off x="6332548" y="1429717"/>
            <a:ext cx="2985510"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On and off</a:t>
            </a:r>
          </a:p>
        </p:txBody>
      </p:sp>
      <p:sp>
        <p:nvSpPr>
          <p:cNvPr id="68" name="TextBox 67"/>
          <p:cNvSpPr txBox="1"/>
          <p:nvPr/>
        </p:nvSpPr>
        <p:spPr>
          <a:xfrm>
            <a:off x="6332549" y="4269351"/>
            <a:ext cx="4356424" cy="470675"/>
          </a:xfrm>
          <a:prstGeom prst="rect">
            <a:avLst/>
          </a:prstGeom>
          <a:solidFill>
            <a:schemeClr val="bg1">
              <a:alpha val="75000"/>
            </a:schemeClr>
          </a:solid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Unpredictable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70" name="Text Placeholder 6"/>
          <p:cNvSpPr txBox="1">
            <a:spLocks/>
          </p:cNvSpPr>
          <p:nvPr/>
        </p:nvSpPr>
        <p:spPr bwMode="auto">
          <a:xfrm>
            <a:off x="5792497" y="4688923"/>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71" name="Straight Arrow Connector 70"/>
          <p:cNvCxnSpPr/>
          <p:nvPr/>
        </p:nvCxnSpPr>
        <p:spPr bwMode="auto">
          <a:xfrm flipH="1" flipV="1">
            <a:off x="2679871" y="3939585"/>
            <a:ext cx="4" cy="879680"/>
          </a:xfrm>
          <a:prstGeom prst="straightConnector1">
            <a:avLst/>
          </a:prstGeom>
          <a:noFill/>
          <a:ln w="76200" cap="flat" cmpd="sng" algn="ctr">
            <a:solidFill>
              <a:schemeClr val="bg2"/>
            </a:solidFill>
            <a:prstDash val="solid"/>
            <a:headEnd type="none" w="med" len="med"/>
            <a:tailEnd type="triangle"/>
          </a:ln>
          <a:effectLst/>
        </p:spPr>
      </p:cxnSp>
      <p:cxnSp>
        <p:nvCxnSpPr>
          <p:cNvPr id="72" name="Straight Arrow Connector 71"/>
          <p:cNvCxnSpPr/>
          <p:nvPr/>
        </p:nvCxnSpPr>
        <p:spPr bwMode="auto">
          <a:xfrm>
            <a:off x="2657112" y="4786054"/>
            <a:ext cx="3090571" cy="916"/>
          </a:xfrm>
          <a:prstGeom prst="straightConnector1">
            <a:avLst/>
          </a:prstGeom>
          <a:noFill/>
          <a:ln w="76200" cap="flat" cmpd="sng" algn="ctr">
            <a:solidFill>
              <a:srgbClr val="541868"/>
            </a:solidFill>
            <a:prstDash val="solid"/>
            <a:headEnd type="none" w="med" len="med"/>
            <a:tailEnd type="triangle"/>
          </a:ln>
          <a:effectLst/>
        </p:spPr>
      </p:cxnSp>
      <p:sp>
        <p:nvSpPr>
          <p:cNvPr id="73" name="Rectangle 72"/>
          <p:cNvSpPr/>
          <p:nvPr/>
        </p:nvSpPr>
        <p:spPr>
          <a:xfrm rot="16200000">
            <a:off x="1941895" y="4324228"/>
            <a:ext cx="999341"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75" name="Straight Arrow Connector 74"/>
          <p:cNvCxnSpPr>
            <a:stCxn id="77" idx="2"/>
          </p:cNvCxnSpPr>
          <p:nvPr/>
        </p:nvCxnSpPr>
        <p:spPr bwMode="auto">
          <a:xfrm flipV="1">
            <a:off x="4583944" y="4540793"/>
            <a:ext cx="1157180" cy="657"/>
          </a:xfrm>
          <a:prstGeom prst="straightConnector1">
            <a:avLst/>
          </a:prstGeom>
          <a:noFill/>
          <a:ln w="76200" cap="flat" cmpd="sng" algn="ctr">
            <a:solidFill>
              <a:srgbClr val="541868"/>
            </a:solidFill>
            <a:prstDash val="solid"/>
            <a:headEnd type="none" w="med" len="med"/>
            <a:tailEnd type="triangle"/>
          </a:ln>
          <a:effectLst/>
        </p:spPr>
      </p:cxnSp>
      <p:cxnSp>
        <p:nvCxnSpPr>
          <p:cNvPr id="76" name="Straight Connector 75"/>
          <p:cNvCxnSpPr/>
          <p:nvPr/>
        </p:nvCxnSpPr>
        <p:spPr bwMode="auto">
          <a:xfrm>
            <a:off x="2651283" y="4516786"/>
            <a:ext cx="1239816" cy="17975"/>
          </a:xfrm>
          <a:prstGeom prst="line">
            <a:avLst/>
          </a:prstGeom>
          <a:noFill/>
          <a:ln w="76200" cap="flat" cmpd="sng" algn="ctr">
            <a:solidFill>
              <a:srgbClr val="541868"/>
            </a:solidFill>
            <a:prstDash val="solid"/>
            <a:headEnd type="none" w="med" len="med"/>
            <a:tailEnd type="triangle"/>
          </a:ln>
          <a:effectLst/>
        </p:spPr>
      </p:cxnSp>
      <p:sp>
        <p:nvSpPr>
          <p:cNvPr id="77" name="Freeform 76"/>
          <p:cNvSpPr/>
          <p:nvPr/>
        </p:nvSpPr>
        <p:spPr>
          <a:xfrm>
            <a:off x="3743135" y="4058821"/>
            <a:ext cx="840809" cy="48262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76200" cap="flat" cmpd="sng" algn="ctr">
            <a:solidFill>
              <a:srgbClr val="541868"/>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60" name="TextBox 59"/>
          <p:cNvSpPr txBox="1"/>
          <p:nvPr/>
        </p:nvSpPr>
        <p:spPr>
          <a:xfrm>
            <a:off x="6332549" y="2849533"/>
            <a:ext cx="3057304"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Growing fast</a:t>
            </a:r>
          </a:p>
        </p:txBody>
      </p:sp>
      <p:sp>
        <p:nvSpPr>
          <p:cNvPr id="62" name="Text Placeholder 6"/>
          <p:cNvSpPr txBox="1">
            <a:spLocks/>
          </p:cNvSpPr>
          <p:nvPr/>
        </p:nvSpPr>
        <p:spPr bwMode="auto">
          <a:xfrm>
            <a:off x="5792497" y="3289638"/>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64" name="Straight Arrow Connector 63"/>
          <p:cNvCxnSpPr/>
          <p:nvPr/>
        </p:nvCxnSpPr>
        <p:spPr bwMode="auto">
          <a:xfrm flipH="1" flipV="1">
            <a:off x="2676466" y="2502818"/>
            <a:ext cx="3409" cy="912098"/>
          </a:xfrm>
          <a:prstGeom prst="straightConnector1">
            <a:avLst/>
          </a:prstGeom>
          <a:noFill/>
          <a:ln w="76200" cap="flat" cmpd="sng" algn="ctr">
            <a:solidFill>
              <a:schemeClr val="accent3"/>
            </a:solidFill>
            <a:prstDash val="solid"/>
            <a:headEnd type="none" w="med" len="med"/>
            <a:tailEnd type="triangle"/>
          </a:ln>
          <a:effectLst/>
        </p:spPr>
      </p:cxnSp>
      <p:cxnSp>
        <p:nvCxnSpPr>
          <p:cNvPr id="65" name="Straight Arrow Connector 64"/>
          <p:cNvCxnSpPr/>
          <p:nvPr/>
        </p:nvCxnSpPr>
        <p:spPr bwMode="auto">
          <a:xfrm>
            <a:off x="2651283" y="3401502"/>
            <a:ext cx="3090571" cy="916"/>
          </a:xfrm>
          <a:prstGeom prst="straightConnector1">
            <a:avLst/>
          </a:prstGeom>
          <a:noFill/>
          <a:ln w="76200" cap="flat" cmpd="sng" algn="ctr">
            <a:solidFill>
              <a:schemeClr val="accent3"/>
            </a:solidFill>
            <a:prstDash val="solid"/>
            <a:headEnd type="none" w="med" len="med"/>
            <a:tailEnd type="triangle"/>
          </a:ln>
          <a:effectLst/>
        </p:spPr>
      </p:cxnSp>
      <p:sp>
        <p:nvSpPr>
          <p:cNvPr id="66" name="Rectangle 65"/>
          <p:cNvSpPr/>
          <p:nvPr/>
        </p:nvSpPr>
        <p:spPr>
          <a:xfrm rot="16200000">
            <a:off x="1934899" y="2937849"/>
            <a:ext cx="994856"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67" name="Freeform 66"/>
          <p:cNvSpPr/>
          <p:nvPr/>
        </p:nvSpPr>
        <p:spPr>
          <a:xfrm>
            <a:off x="2642149" y="2555266"/>
            <a:ext cx="3024615" cy="843607"/>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76200" cap="flat" cmpd="sng" algn="ctr">
            <a:solidFill>
              <a:schemeClr val="accent3"/>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52" name="TextBox 51"/>
          <p:cNvSpPr txBox="1"/>
          <p:nvPr/>
        </p:nvSpPr>
        <p:spPr>
          <a:xfrm>
            <a:off x="6332549" y="5689165"/>
            <a:ext cx="3863822"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54" name="Text Placeholder 6"/>
          <p:cNvSpPr txBox="1">
            <a:spLocks/>
          </p:cNvSpPr>
          <p:nvPr/>
        </p:nvSpPr>
        <p:spPr bwMode="auto">
          <a:xfrm>
            <a:off x="5792497" y="6181026"/>
            <a:ext cx="1119878" cy="1756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55" name="Straight Arrow Connector 54"/>
          <p:cNvCxnSpPr/>
          <p:nvPr/>
        </p:nvCxnSpPr>
        <p:spPr bwMode="auto">
          <a:xfrm flipV="1">
            <a:off x="2679874" y="5413649"/>
            <a:ext cx="0" cy="879681"/>
          </a:xfrm>
          <a:prstGeom prst="straightConnector1">
            <a:avLst/>
          </a:prstGeom>
          <a:noFill/>
          <a:ln w="76200" cap="flat" cmpd="sng" algn="ctr">
            <a:solidFill>
              <a:schemeClr val="accent6"/>
            </a:solidFill>
            <a:prstDash val="solid"/>
            <a:headEnd type="none" w="med" len="med"/>
            <a:tailEnd type="triangle"/>
          </a:ln>
          <a:effectLst/>
        </p:spPr>
      </p:cxnSp>
      <p:cxnSp>
        <p:nvCxnSpPr>
          <p:cNvPr id="56" name="Straight Arrow Connector 55"/>
          <p:cNvCxnSpPr/>
          <p:nvPr/>
        </p:nvCxnSpPr>
        <p:spPr bwMode="auto">
          <a:xfrm>
            <a:off x="2656806" y="6258399"/>
            <a:ext cx="3090571" cy="916"/>
          </a:xfrm>
          <a:prstGeom prst="straightConnector1">
            <a:avLst/>
          </a:prstGeom>
          <a:noFill/>
          <a:ln w="76200" cap="flat" cmpd="sng" algn="ctr">
            <a:solidFill>
              <a:srgbClr val="D52D1A"/>
            </a:solidFill>
            <a:prstDash val="solid"/>
            <a:headEnd type="none" w="med" len="med"/>
            <a:tailEnd type="triangle"/>
          </a:ln>
          <a:effectLst/>
        </p:spPr>
      </p:cxnSp>
      <p:sp>
        <p:nvSpPr>
          <p:cNvPr id="57" name="Rectangle 56"/>
          <p:cNvSpPr/>
          <p:nvPr/>
        </p:nvSpPr>
        <p:spPr>
          <a:xfrm rot="16200000">
            <a:off x="1954069" y="5590827"/>
            <a:ext cx="1004258"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58" name="Freeform 57"/>
          <p:cNvSpPr/>
          <p:nvPr/>
        </p:nvSpPr>
        <p:spPr>
          <a:xfrm>
            <a:off x="2669694" y="5468884"/>
            <a:ext cx="2861843" cy="57147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76200" cap="flat" cmpd="sng" algn="ctr">
            <a:solidFill>
              <a:srgbClr val="D52D1A"/>
            </a:solidFill>
            <a:prstDash val="solid"/>
            <a:headEnd type="none" w="med" len="med"/>
            <a:tailEnd type="triangle"/>
          </a:ln>
          <a:effectLst/>
        </p:spPr>
        <p:txBody>
          <a:bodyPr rtlCol="0" anchor="ctr"/>
          <a:lstStyle/>
          <a:p>
            <a:pPr algn="ctr" defTabSz="1194895">
              <a:defRPr/>
            </a:pPr>
            <a:endParaRPr lang="en-US" sz="2353" kern="0" dirty="0">
              <a:solidFill>
                <a:srgbClr val="505050"/>
              </a:solidFill>
              <a:latin typeface="Segoe UI"/>
            </a:endParaRPr>
          </a:p>
        </p:txBody>
      </p:sp>
      <p:cxnSp>
        <p:nvCxnSpPr>
          <p:cNvPr id="59" name="Straight Connector 58"/>
          <p:cNvCxnSpPr/>
          <p:nvPr/>
        </p:nvCxnSpPr>
        <p:spPr bwMode="auto">
          <a:xfrm>
            <a:off x="2695310" y="5836126"/>
            <a:ext cx="2904443" cy="24361"/>
          </a:xfrm>
          <a:prstGeom prst="line">
            <a:avLst/>
          </a:prstGeom>
          <a:noFill/>
          <a:ln w="19050" cap="flat" cmpd="sng" algn="ctr">
            <a:solidFill>
              <a:srgbClr val="505050"/>
            </a:solidFill>
            <a:prstDash val="sysDot"/>
            <a:headEnd type="none" w="med" len="med"/>
            <a:tailEnd type="none" w="med" len="med"/>
          </a:ln>
          <a:effectLst/>
        </p:spPr>
      </p:cxnSp>
    </p:spTree>
    <p:extLst>
      <p:ext uri="{BB962C8B-B14F-4D97-AF65-F5344CB8AC3E}">
        <p14:creationId xmlns:p14="http://schemas.microsoft.com/office/powerpoint/2010/main" val="71072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568832" y="1970634"/>
            <a:ext cx="11054338" cy="704142"/>
            <a:chOff x="579437" y="-1075563"/>
            <a:chExt cx="11277600" cy="718364"/>
          </a:xfrm>
        </p:grpSpPr>
        <p:sp>
          <p:nvSpPr>
            <p:cNvPr id="97" name="Rectangle 96"/>
            <p:cNvSpPr/>
            <p:nvPr/>
          </p:nvSpPr>
          <p:spPr bwMode="auto">
            <a:xfrm>
              <a:off x="579437" y="-1075563"/>
              <a:ext cx="11277600" cy="717537"/>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 Security</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Enterprise Mobility</a:t>
              </a:r>
            </a:p>
          </p:txBody>
        </p:sp>
      </p:grpSp>
      <p:grpSp>
        <p:nvGrpSpPr>
          <p:cNvPr id="2" name="Group 1"/>
          <p:cNvGrpSpPr/>
          <p:nvPr/>
        </p:nvGrpSpPr>
        <p:grpSpPr>
          <a:xfrm>
            <a:off x="568832" y="1260249"/>
            <a:ext cx="11054338" cy="706633"/>
            <a:chOff x="579437" y="1781104"/>
            <a:chExt cx="11277600" cy="720904"/>
          </a:xfrm>
        </p:grpSpPr>
        <p:grpSp>
          <p:nvGrpSpPr>
            <p:cNvPr id="101" name="Group 100"/>
            <p:cNvGrpSpPr/>
            <p:nvPr/>
          </p:nvGrpSpPr>
          <p:grpSpPr>
            <a:xfrm>
              <a:off x="579437" y="1781104"/>
              <a:ext cx="11277600" cy="717538"/>
              <a:chOff x="579437" y="-1074738"/>
              <a:chExt cx="11277600" cy="717538"/>
            </a:xfrm>
          </p:grpSpPr>
          <p:sp>
            <p:nvSpPr>
              <p:cNvPr id="102" name="Rectangle 101"/>
              <p:cNvSpPr/>
              <p:nvPr/>
            </p:nvSpPr>
            <p:spPr bwMode="auto">
              <a:xfrm>
                <a:off x="579437" y="-1074738"/>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8"/>
                <a:ext cx="3657600" cy="717538"/>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5" name="Rounded Rectangle 4"/>
          <p:cNvSpPr/>
          <p:nvPr/>
        </p:nvSpPr>
        <p:spPr bwMode="auto">
          <a:xfrm>
            <a:off x="440294" y="2801713"/>
            <a:ext cx="11298388" cy="3382614"/>
          </a:xfrm>
          <a:prstGeom prst="roundRect">
            <a:avLst>
              <a:gd name="adj" fmla="val 3048"/>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0" name="Group 109"/>
          <p:cNvGrpSpPr/>
          <p:nvPr/>
        </p:nvGrpSpPr>
        <p:grpSpPr>
          <a:xfrm>
            <a:off x="568832" y="5322083"/>
            <a:ext cx="11054338" cy="703334"/>
            <a:chOff x="579437" y="-1074737"/>
            <a:chExt cx="11277600" cy="717538"/>
          </a:xfrm>
        </p:grpSpPr>
        <p:sp>
          <p:nvSpPr>
            <p:cNvPr id="111" name="Rectangle 110"/>
            <p:cNvSpPr/>
            <p:nvPr/>
          </p:nvSpPr>
          <p:spPr bwMode="auto">
            <a:xfrm>
              <a:off x="579437" y="-1074737"/>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Cloud Infrastructure</a:t>
              </a:r>
            </a:p>
          </p:txBody>
        </p:sp>
      </p:grpSp>
      <p:grpSp>
        <p:nvGrpSpPr>
          <p:cNvPr id="115" name="Group 114"/>
          <p:cNvGrpSpPr/>
          <p:nvPr/>
        </p:nvGrpSpPr>
        <p:grpSpPr>
          <a:xfrm>
            <a:off x="568832" y="3184252"/>
            <a:ext cx="11054338" cy="703334"/>
            <a:chOff x="579437" y="-1074737"/>
            <a:chExt cx="11277600" cy="717538"/>
          </a:xfrm>
        </p:grpSpPr>
        <p:sp>
          <p:nvSpPr>
            <p:cNvPr id="116" name="Rectangle 115"/>
            <p:cNvSpPr/>
            <p:nvPr/>
          </p:nvSpPr>
          <p:spPr bwMode="auto">
            <a:xfrm>
              <a:off x="579437" y="-1074737"/>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Developer + App Platform</a:t>
              </a:r>
            </a:p>
          </p:txBody>
        </p:sp>
      </p:grpSp>
      <p:grpSp>
        <p:nvGrpSpPr>
          <p:cNvPr id="120" name="Group 119"/>
          <p:cNvGrpSpPr/>
          <p:nvPr/>
        </p:nvGrpSpPr>
        <p:grpSpPr>
          <a:xfrm>
            <a:off x="568832" y="3899353"/>
            <a:ext cx="11054338" cy="704142"/>
            <a:chOff x="579437" y="-1075563"/>
            <a:chExt cx="11277600" cy="718364"/>
          </a:xfrm>
        </p:grpSpPr>
        <p:sp>
          <p:nvSpPr>
            <p:cNvPr id="121" name="Rectangle 120"/>
            <p:cNvSpPr/>
            <p:nvPr/>
          </p:nvSpPr>
          <p:spPr bwMode="auto">
            <a:xfrm>
              <a:off x="579437" y="-1075563"/>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Data + Analytics</a:t>
              </a:r>
            </a:p>
          </p:txBody>
        </p:sp>
      </p:grpSp>
      <p:grpSp>
        <p:nvGrpSpPr>
          <p:cNvPr id="125" name="Group 124"/>
          <p:cNvGrpSpPr/>
          <p:nvPr/>
        </p:nvGrpSpPr>
        <p:grpSpPr>
          <a:xfrm>
            <a:off x="568832" y="4610544"/>
            <a:ext cx="11054338" cy="704143"/>
            <a:chOff x="579437" y="-1075566"/>
            <a:chExt cx="11277600" cy="718365"/>
          </a:xfrm>
        </p:grpSpPr>
        <p:sp>
          <p:nvSpPr>
            <p:cNvPr id="126" name="Rectangle 125"/>
            <p:cNvSpPr/>
            <p:nvPr/>
          </p:nvSpPr>
          <p:spPr bwMode="auto">
            <a:xfrm>
              <a:off x="579437" y="-1075566"/>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6"/>
              <a:ext cx="3657600" cy="718365"/>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Internet of Things</a:t>
              </a:r>
            </a:p>
          </p:txBody>
        </p:sp>
      </p:grpSp>
      <p:sp>
        <p:nvSpPr>
          <p:cNvPr id="40" name="TextBox 39"/>
          <p:cNvSpPr txBox="1"/>
          <p:nvPr/>
        </p:nvSpPr>
        <p:spPr>
          <a:xfrm>
            <a:off x="376103" y="2736263"/>
            <a:ext cx="1752528" cy="534169"/>
          </a:xfrm>
          <a:prstGeom prst="rect">
            <a:avLst/>
          </a:prstGeom>
          <a:noFill/>
        </p:spPr>
        <p:txBody>
          <a:bodyPr wrap="none" lIns="179259" tIns="143407" rIns="179259" bIns="143407" rtlCol="0">
            <a:spAutoFit/>
          </a:bodyPr>
          <a:lstStyle/>
          <a:p>
            <a:pPr defTabSz="1219085">
              <a:lnSpc>
                <a:spcPct val="90000"/>
              </a:lnSpc>
              <a:spcAft>
                <a:spcPts val="588"/>
              </a:spcAft>
            </a:pPr>
            <a:r>
              <a:rPr lang="en-US" sz="1766" spc="-99" dirty="0">
                <a:solidFill>
                  <a:srgbClr val="FFFFFF"/>
                </a:solidFill>
                <a:latin typeface="Segoe UI" panose="020B0502040204020203" pitchFamily="34" charset="0"/>
                <a:cs typeface="Segoe UI" panose="020B0502040204020203" pitchFamily="34" charset="0"/>
              </a:rPr>
              <a:t>Microsoft Azure</a:t>
            </a:r>
          </a:p>
        </p:txBody>
      </p:sp>
      <p:sp>
        <p:nvSpPr>
          <p:cNvPr id="8" name="Title 7"/>
          <p:cNvSpPr>
            <a:spLocks noGrp="1"/>
          </p:cNvSpPr>
          <p:nvPr>
            <p:ph type="title"/>
          </p:nvPr>
        </p:nvSpPr>
        <p:spPr>
          <a:xfrm>
            <a:off x="440294" y="324029"/>
            <a:ext cx="11579159" cy="1325376"/>
          </a:xfrm>
        </p:spPr>
        <p:txBody>
          <a:bodyPr/>
          <a:lstStyle/>
          <a:p>
            <a:r>
              <a:rPr lang="en-US" dirty="0"/>
              <a:t>Leading the journey to the cloud</a:t>
            </a:r>
          </a:p>
        </p:txBody>
      </p:sp>
    </p:spTree>
    <p:extLst>
      <p:ext uri="{BB962C8B-B14F-4D97-AF65-F5344CB8AC3E}">
        <p14:creationId xmlns:p14="http://schemas.microsoft.com/office/powerpoint/2010/main" val="21119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Microsoft Azure</a:t>
            </a:r>
          </a:p>
        </p:txBody>
      </p:sp>
      <p:grpSp>
        <p:nvGrpSpPr>
          <p:cNvPr id="2" name="Group 4"/>
          <p:cNvGrpSpPr>
            <a:grpSpLocks noChangeAspect="1"/>
          </p:cNvGrpSpPr>
          <p:nvPr/>
        </p:nvGrpSpPr>
        <p:grpSpPr bwMode="auto">
          <a:xfrm>
            <a:off x="2636361" y="977839"/>
            <a:ext cx="10111237" cy="6746531"/>
            <a:chOff x="1694" y="628"/>
            <a:chExt cx="6497" cy="4335"/>
          </a:xfrm>
        </p:grpSpPr>
        <p:sp>
          <p:nvSpPr>
            <p:cNvPr id="13" name="AutoShape 3"/>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nvGrpSpPr>
            <p:cNvPr id="14" name="Group 205"/>
            <p:cNvGrpSpPr>
              <a:grpSpLocks/>
            </p:cNvGrpSpPr>
            <p:nvPr/>
          </p:nvGrpSpPr>
          <p:grpSpPr bwMode="auto">
            <a:xfrm>
              <a:off x="1976" y="1170"/>
              <a:ext cx="5877" cy="3251"/>
              <a:chOff x="1976" y="1170"/>
              <a:chExt cx="5877" cy="3251"/>
            </a:xfrm>
          </p:grpSpPr>
          <p:sp>
            <p:nvSpPr>
              <p:cNvPr id="90" name="Freeform 5"/>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1" name="Rectangle 6"/>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2" name="Rectangle 7"/>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3" name="Rectangle 8"/>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4" name="Rectangle 9"/>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5" name="Rectangle 10"/>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6" name="Rectangle 11"/>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7" name="Rectangle 12"/>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8" name="Rectangle 13"/>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9" name="Freeform 14"/>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0" name="Freeform 15"/>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1" name="Freeform 16"/>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2" name="Freeform 17"/>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3" name="Freeform 18"/>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4" name="Freeform 19"/>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5" name="Freeform 20"/>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6" name="Freeform 21"/>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7" name="Freeform 22"/>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8" name="Rectangle 23"/>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9" name="Freeform 24"/>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0" name="Freeform 25"/>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1" name="Freeform 26"/>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2" name="Freeform 27"/>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3" name="Freeform 28"/>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4" name="Freeform 29"/>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5" name="Freeform 30"/>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6" name="Freeform 31"/>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7" name="Freeform 32"/>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8" name="Freeform 33"/>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9" name="Freeform 34"/>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0" name="Freeform 35"/>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1" name="Freeform 36"/>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2" name="Freeform 37"/>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3" name="Freeform 38"/>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4" name="Freeform 39"/>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5" name="Freeform 40"/>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6" name="Freeform 41"/>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7" name="Freeform 42"/>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8" name="Freeform 43"/>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9" name="Rectangle 44"/>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0" name="Freeform 45"/>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1" name="Freeform 46"/>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2" name="Freeform 47"/>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3" name="Freeform 48"/>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4" name="Freeform 49"/>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5" name="Freeform 50"/>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6" name="Oval 51"/>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7" name="Oval 52"/>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8" name="Freeform 53"/>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9" name="Freeform 54"/>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0" name="Freeform 55"/>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1" name="Freeform 56"/>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2" name="Freeform 57"/>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3" name="Freeform 58"/>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4" name="Freeform 59"/>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5" name="Freeform 60"/>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6" name="Freeform 61"/>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7" name="Freeform 62"/>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8" name="Freeform 63"/>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9" name="Freeform 64"/>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0" name="Freeform 65"/>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1" name="Freeform 66"/>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2" name="Freeform 67"/>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3" name="Freeform 68"/>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4" name="Freeform 69"/>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5" name="Freeform 70"/>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6" name="Freeform 71"/>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7" name="Freeform 72"/>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8" name="Freeform 73"/>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9" name="Rectangle 74"/>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0" name="Freeform 75"/>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1" name="Freeform 76"/>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2" name="Freeform 77"/>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3" name="Freeform 78"/>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4" name="Freeform 79"/>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5" name="Rectangle 80"/>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6" name="Rectangle 81"/>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7" name="Oval 82"/>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8" name="Oval 83"/>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9" name="Freeform 84"/>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0" name="Freeform 85"/>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1" name="Freeform 86"/>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2" name="Freeform 87"/>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3" name="Rectangle 88"/>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4" name="Freeform 89"/>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5" name="Freeform 90"/>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6" name="Freeform 91"/>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7" name="Freeform 92"/>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8" name="Freeform 93"/>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9" name="Freeform 94"/>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0" name="Freeform 95"/>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1" name="Freeform 96"/>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2" name="Freeform 97"/>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3" name="Freeform 98"/>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4" name="Freeform 99"/>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5" name="Freeform 100"/>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6" name="Freeform 101"/>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7" name="Freeform 102"/>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8" name="Freeform 103"/>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9" name="Freeform 104"/>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0" name="Freeform 105"/>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1" name="Freeform 106"/>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2" name="Rectangle 107"/>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3" name="Freeform 108"/>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4" name="Freeform 109"/>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5" name="Freeform 110"/>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6" name="Freeform 111"/>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7" name="Freeform 112"/>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8" name="Freeform 113"/>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9" name="Freeform 114"/>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0" name="Rectangle 115"/>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1" name="Freeform 116"/>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2" name="Rectangle 117"/>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3" name="Freeform 118"/>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4" name="Rectangle 119"/>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5" name="Freeform 120"/>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6" name="Rectangle 121"/>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7" name="Freeform 122"/>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8" name="Rectangle 123"/>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9" name="Freeform 124"/>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0" name="Rectangle 125"/>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1" name="Freeform 126"/>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2" name="Freeform 127"/>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3" name="Freeform 128"/>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4" name="Freeform 129"/>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5" name="Freeform 130"/>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6" name="Freeform 131"/>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7" name="Freeform 132"/>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8" name="Freeform 133"/>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9" name="Freeform 134"/>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0" name="Freeform 135"/>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1" name="Freeform 136"/>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2" name="Freeform 137"/>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3" name="Freeform 138"/>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4" name="Rectangle 139"/>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5" name="Rectangle 140"/>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6" name="Rectangle 141"/>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7" name="Rectangle 142"/>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8" name="Rectangle 143"/>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9" name="Rectangle 144"/>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0" name="Rectangle 145"/>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1" name="Rectangle 146"/>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2" name="Rectangle 147"/>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3" name="Rectangle 148"/>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4" name="Rectangle 149"/>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5" name="Freeform 150"/>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6" name="Rectangle 151"/>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7" name="Rectangle 152"/>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8" name="Rectangle 153"/>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9" name="Rectangle 154"/>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0" name="Rectangle 155"/>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1" name="Rectangle 156"/>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2" name="Rectangle 157"/>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3" name="Rectangle 158"/>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4" name="Rectangle 159"/>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5" name="Rectangle 160"/>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6" name="Rectangle 161"/>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7" name="Freeform 162"/>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8" name="Rectangle 163"/>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9" name="Rectangle 164"/>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0" name="Rectangle 165"/>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1" name="Rectangle 166"/>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2" name="Rectangle 167"/>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3" name="Rectangle 168"/>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4" name="Rectangle 169"/>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5" name="Rectangle 170"/>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6" name="Rectangle 171"/>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7" name="Rectangle 172"/>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8" name="Rectangle 173"/>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9" name="Freeform 174"/>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0" name="Rectangle 175"/>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1" name="Rectangle 176"/>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2" name="Rectangle 177"/>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3" name="Rectangle 178"/>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4" name="Rectangle 179"/>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5" name="Rectangle 180"/>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6" name="Rectangle 181"/>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7" name="Rectangle 182"/>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8" name="Rectangle 183"/>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9" name="Rectangle 184"/>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0" name="Rectangle 185"/>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1" name="Freeform 186"/>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2" name="Rectangle 187"/>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3" name="Rectangle 188"/>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4" name="Rectangle 189"/>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5" name="Rectangle 190"/>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6" name="Rectangle 191"/>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7" name="Rectangle 192"/>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8" name="Rectangle 193"/>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9" name="Rectangle 194"/>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0" name="Rectangle 195"/>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1" name="Rectangle 196"/>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2" name="Rectangle 197"/>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3" name="Freeform 198"/>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4" name="Rectangle 199"/>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5" name="Rectangle 200"/>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6" name="Rectangle 201"/>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7" name="Rectangle 202"/>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8" name="Rectangle 203"/>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9" name="Rectangle 204"/>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
          <p:nvSpPr>
            <p:cNvPr id="15" name="Rectangle 206"/>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 name="Rectangle 207"/>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 name="Rectangle 208"/>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 name="Rectangle 209"/>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 name="Rectangle 210"/>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 name="Freeform 211"/>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 name="Freeform 212"/>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 name="Freeform 213"/>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 name="Freeform 214"/>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 name="Freeform 215"/>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 name="Rectangle 216"/>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 name="Rectangle 217"/>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 name="Rectangle 218"/>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 name="Rectangle 219"/>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9" name="Rectangle 220"/>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0" name="Rectangle 221"/>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1" name="Rectangle 222"/>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2" name="Rectangle 223"/>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3" name="Rectangle 224"/>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4" name="Rectangle 225"/>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5" name="Rectangle 226"/>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6" name="Freeform 227"/>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7" name="Rectangle 228"/>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8" name="Rectangle 229"/>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9" name="Rectangle 230"/>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0" name="Rectangle 231"/>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1" name="Rectangle 232"/>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2" name="Rectangle 233"/>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3" name="Rectangle 234"/>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4" name="Rectangle 235"/>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5" name="Rectangle 236"/>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6" name="Rectangle 237"/>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7" name="Rectangle 238"/>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8" name="Freeform 239"/>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9" name="Rectangle 240"/>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0" name="Freeform 241"/>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1" name="Rectangle 242"/>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2" name="Rectangle 243"/>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3" name="Rectangle 244"/>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4" name="Rectangle 245"/>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5" name="Rectangle 246"/>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6" name="Rectangle 247"/>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7" name="Rectangle 248"/>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8" name="Rectangle 249"/>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9" name="Rectangle 250"/>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0" name="Rectangle 251"/>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1" name="Rectangle 252"/>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2" name="Freeform 253"/>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3" name="Rectangle 254"/>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4" name="Rectangle 255"/>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5" name="Rectangle 256"/>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6" name="Rectangle 257"/>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7" name="Rectangle 258"/>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8" name="Rectangle 259"/>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9" name="Rectangle 260"/>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0" name="Rectangle 261"/>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1" name="Rectangle 262"/>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2" name="Rectangle 263"/>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3" name="Rectangle 264"/>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4" name="Freeform 265"/>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5" name="Freeform 266"/>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6" name="Freeform 267"/>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7" name="Rectangle 268"/>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8" name="Rectangle 269"/>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9" name="Rectangle 270"/>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0" name="Rectangle 271"/>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1" name="Rectangle 272"/>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2" name="Rectangle 273"/>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3" name="Rectangle 274"/>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4" name="Rectangle 275"/>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5" name="Rectangle 276"/>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6" name="Rectangle 277"/>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7" name="Rectangle 278"/>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8" name="Freeform 279"/>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9" name="Freeform 280"/>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Tree>
    <p:extLst>
      <p:ext uri="{BB962C8B-B14F-4D97-AF65-F5344CB8AC3E}">
        <p14:creationId xmlns:p14="http://schemas.microsoft.com/office/powerpoint/2010/main" val="2615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p:cNvGrpSpPr/>
          <p:nvPr/>
        </p:nvGrpSpPr>
        <p:grpSpPr>
          <a:xfrm>
            <a:off x="-245525" y="974"/>
            <a:ext cx="12600768" cy="6933147"/>
            <a:chOff x="-251368" y="0"/>
            <a:chExt cx="12855263" cy="7073174"/>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70" fontAlgn="base">
                <a:spcBef>
                  <a:spcPct val="0"/>
                </a:spcBef>
                <a:spcAft>
                  <a:spcPct val="0"/>
                </a:spcAft>
              </a:pPr>
              <a:endParaRPr lang="en-US" sz="1961" kern="0"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765" b="1" kern="0" dirty="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89630" rIns="175735" bIns="140588" numCol="1" spcCol="0" rtlCol="0" fromWordArt="0" anchor="t" anchorCtr="0" forceAA="0" compatLnSpc="1">
              <a:prstTxWarp prst="textNoShape">
                <a:avLst/>
              </a:prstTxWarp>
              <a:noAutofit/>
            </a:bodyPr>
            <a:lstStyle/>
            <a:p>
              <a:pPr algn="ctr" defTabSz="895865" fontAlgn="base">
                <a:lnSpc>
                  <a:spcPct val="90000"/>
                </a:lnSpc>
              </a:pPr>
              <a:r>
                <a:rPr lang="en-US" sz="1765"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5"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OS/Server Compute</a:t>
              </a: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5"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89630" rIns="175735" bIns="140588" numCol="1" spcCol="0" rtlCol="0" fromWordArt="0" anchor="t" anchorCtr="0" forceAA="0" compatLnSpc="1">
              <a:prstTxWarp prst="textNoShape">
                <a:avLst/>
              </a:prstTxWarp>
              <a:noAutofit/>
            </a:bodyPr>
            <a:lstStyle/>
            <a:p>
              <a:pPr algn="ctr" defTabSz="895865" fontAlgn="base">
                <a:lnSpc>
                  <a:spcPct val="90000"/>
                </a:lnSpc>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(30 Regions, 22 Online)</a:t>
              </a: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13891" eaLnBrk="0" fontAlgn="base" hangingPunct="0">
                    <a:lnSpc>
                      <a:spcPts val="800"/>
                    </a:lnSpc>
                    <a:spcBef>
                      <a:spcPct val="0"/>
                    </a:spcBef>
                    <a:spcAft>
                      <a:spcPct val="0"/>
                    </a:spcAft>
                  </a:pP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140588"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891" eaLnBrk="0" fontAlgn="base" hangingPunct="0">
                    <a:lnSpc>
                      <a:spcPts val="800"/>
                    </a:lnSpc>
                    <a:spcBef>
                      <a:spcPct val="0"/>
                    </a:spcBef>
                    <a:spcAft>
                      <a:spcPct val="0"/>
                    </a:spcAft>
                  </a:pP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solidFill>
                    <a:srgbClr val="FFFFFF"/>
                  </a:solidFill>
                  <a:latin typeface="Segoe UI"/>
                  <a:ea typeface="Segoe UI" pitchFamily="34" charset="0"/>
                  <a:cs typeface="Segoe UI" pitchFamily="34" charset="0"/>
                </a:rPr>
                <a:t>Hybrid</a:t>
              </a:r>
            </a:p>
            <a:p>
              <a:pPr algn="ctr" defTabSz="895865" fontAlgn="base">
                <a:lnSpc>
                  <a:spcPct val="90000"/>
                </a:lnSpc>
              </a:pPr>
              <a:r>
                <a:rPr lang="en-US" sz="1175" b="1" kern="0" dirty="0">
                  <a:solidFill>
                    <a:srgbClr val="FFFFFF"/>
                  </a:solidFill>
                  <a:latin typeface="Segoe UI"/>
                  <a:ea typeface="Segoe UI" pitchFamily="34" charset="0"/>
                  <a:cs typeface="Segoe UI" pitchFamily="34" charset="0"/>
                </a:rPr>
                <a:t>Operations</a:t>
              </a: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891" eaLnBrk="0" fontAlgn="base" hangingPunct="0">
                  <a:lnSpc>
                    <a:spcPts val="800"/>
                  </a:lnSpc>
                  <a:spcBef>
                    <a:spcPct val="0"/>
                  </a:spcBef>
                  <a:spcAft>
                    <a:spcPct val="0"/>
                  </a:spcAft>
                </a:pP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5"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891" eaLnBrk="0" fontAlgn="base" hangingPunct="0">
                    <a:lnSpc>
                      <a:spcPts val="800"/>
                    </a:lnSpc>
                    <a:spcBef>
                      <a:spcPct val="0"/>
                    </a:spcBef>
                    <a:spcAft>
                      <a:spcPct val="0"/>
                    </a:spcAft>
                  </a:pP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28"/>
              <a:endParaRPr lang="en-US" sz="1766" kern="0">
                <a:solidFill>
                  <a:sysClr val="windowText" lastClr="000000"/>
                </a:solidFill>
                <a:latin typeface="Segoe UI"/>
              </a:endParaRPr>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17926" rIns="0" bIns="89630"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35852"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371" b="1" kern="0" dirty="0">
                  <a:solidFill>
                    <a:srgbClr val="FFFFFF"/>
                  </a:solidFill>
                  <a:latin typeface="Segoe UI"/>
                  <a:ea typeface="Segoe UI" pitchFamily="34" charset="0"/>
                  <a:cs typeface="Segoe UI" pitchFamily="34" charset="0"/>
                </a:rPr>
                <a:t>Security &amp; Management</a:t>
              </a: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grpSp>
      <p:sp>
        <p:nvSpPr>
          <p:cNvPr id="253" name="Oval 252"/>
          <p:cNvSpPr/>
          <p:nvPr/>
        </p:nvSpPr>
        <p:spPr>
          <a:xfrm>
            <a:off x="4115237" y="873459"/>
            <a:ext cx="1147507" cy="5327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867967" y="790052"/>
            <a:ext cx="1147507" cy="5327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2846648" y="5031805"/>
            <a:ext cx="1147507" cy="5327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9230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000"/>
                                        <p:tgtEl>
                                          <p:spTgt spid="249"/>
                                        </p:tgtEl>
                                      </p:cBhvr>
                                    </p:animEffect>
                                    <p:anim calcmode="lin" valueType="num">
                                      <p:cBhvr>
                                        <p:cTn id="8" dur="2000" fill="hold"/>
                                        <p:tgtEl>
                                          <p:spTgt spid="249"/>
                                        </p:tgtEl>
                                        <p:attrNameLst>
                                          <p:attrName>ppt_x</p:attrName>
                                        </p:attrNameLst>
                                      </p:cBhvr>
                                      <p:tavLst>
                                        <p:tav tm="0">
                                          <p:val>
                                            <p:strVal val="#ppt_x"/>
                                          </p:val>
                                        </p:tav>
                                        <p:tav tm="100000">
                                          <p:val>
                                            <p:strVal val="#ppt_x"/>
                                          </p:val>
                                        </p:tav>
                                      </p:tavLst>
                                    </p:anim>
                                    <p:anim calcmode="lin" valueType="num">
                                      <p:cBhvr>
                                        <p:cTn id="9" dur="2000" fill="hold"/>
                                        <p:tgtEl>
                                          <p:spTgt spid="24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6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64" grpId="0" animBg="1"/>
      <p:bldP spid="2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rgbClr val="FFFFFF"/>
      </a:lt1>
      <a:dk2>
        <a:srgbClr val="44546A"/>
      </a:dk2>
      <a:lt2>
        <a:srgbClr val="D2D2D2"/>
      </a:lt2>
      <a:accent1>
        <a:srgbClr val="0070C0"/>
      </a:accent1>
      <a:accent2>
        <a:srgbClr val="00B0F0"/>
      </a:accent2>
      <a:accent3>
        <a:srgbClr val="7030A0"/>
      </a:accent3>
      <a:accent4>
        <a:srgbClr val="002060"/>
      </a:accent4>
      <a:accent5>
        <a:srgbClr val="505050"/>
      </a:accent5>
      <a:accent6>
        <a:srgbClr val="107C10"/>
      </a:accent6>
      <a:hlink>
        <a:srgbClr val="0078D7"/>
      </a:hlink>
      <a:folHlink>
        <a:srgbClr val="0078D7"/>
      </a:folHlink>
    </a:clrScheme>
    <a:fontScheme name="Azure them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1317</Words>
  <Application>Microsoft Macintosh PowerPoint</Application>
  <PresentationFormat>Widescreen</PresentationFormat>
  <Paragraphs>271</Paragraphs>
  <Slides>12</Slides>
  <Notes>8</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5" baseType="lpstr">
      <vt:lpstr>Arial Unicode MS</vt:lpstr>
      <vt:lpstr>ＭＳ Ｐゴシック</vt:lpstr>
      <vt:lpstr>ＭＳ Ｐゴシック</vt:lpstr>
      <vt:lpstr>Arial</vt:lpstr>
      <vt:lpstr>Calibri</vt:lpstr>
      <vt:lpstr>Calibri Light</vt:lpstr>
      <vt:lpstr>Segoe UI</vt:lpstr>
      <vt:lpstr>Segoe UI Light</vt:lpstr>
      <vt:lpstr>Segoe UI Semibold</vt:lpstr>
      <vt:lpstr>Segoe UI Semilight</vt:lpstr>
      <vt:lpstr>Office Theme</vt:lpstr>
      <vt:lpstr>1_Office Theme</vt:lpstr>
      <vt:lpstr>think-cell Slide</vt:lpstr>
      <vt:lpstr>PowerPoint Presentation</vt:lpstr>
      <vt:lpstr>Welcome!</vt:lpstr>
      <vt:lpstr>Azure Overview</vt:lpstr>
      <vt:lpstr>PowerPoint Presentation</vt:lpstr>
      <vt:lpstr>PowerPoint Presentation</vt:lpstr>
      <vt:lpstr>Scale</vt:lpstr>
      <vt:lpstr>Leading the journey to the cloud</vt:lpstr>
      <vt:lpstr>PowerPoint Presentation</vt:lpstr>
      <vt:lpstr>PowerPoint Presentation</vt:lpstr>
      <vt:lpstr>Azure Compliance The largest compliance portfolio in the industry</vt:lpstr>
      <vt:lpstr>Azure is an open cloud</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Wood</dc:creator>
  <cp:lastModifiedBy>Damian Flynn</cp:lastModifiedBy>
  <cp:revision>57</cp:revision>
  <dcterms:created xsi:type="dcterms:W3CDTF">2014-03-24T01:30:59Z</dcterms:created>
  <dcterms:modified xsi:type="dcterms:W3CDTF">2018-03-14T21:37:52Z</dcterms:modified>
</cp:coreProperties>
</file>